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9" r:id="rId9"/>
    <p:sldId id="263" r:id="rId10"/>
    <p:sldId id="265" r:id="rId11"/>
    <p:sldId id="270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0CE05E-515D-4424-8CB2-33ADBBBBCFD5}" type="datetimeFigureOut">
              <a:rPr lang="tr-TR" smtClean="0"/>
              <a:pPr/>
              <a:t>04.09.2018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6D9FC53-21E3-425E-97EE-5EE11166ABB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bayr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3"/>
            <a:ext cx="7776863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romanya 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257735" cy="4392488"/>
          </a:xfrm>
        </p:spPr>
      </p:pic>
      <p:sp>
        <p:nvSpPr>
          <p:cNvPr id="5" name="4 Metin kutusu"/>
          <p:cNvSpPr txBox="1"/>
          <p:nvPr/>
        </p:nvSpPr>
        <p:spPr>
          <a:xfrm>
            <a:off x="590364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</a:rPr>
              <a:t>Parc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Teatru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96136" y="908720"/>
            <a:ext cx="30598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National Theater building in Craiova</a:t>
            </a:r>
          </a:p>
          <a:p>
            <a:r>
              <a:rPr lang="en-US" dirty="0" smtClean="0"/>
              <a:t>Marin </a:t>
            </a:r>
            <a:r>
              <a:rPr lang="en-US" dirty="0" err="1" smtClean="0"/>
              <a:t>Sorescu</a:t>
            </a:r>
            <a:r>
              <a:rPr lang="en-US" dirty="0" smtClean="0"/>
              <a:t> National Theater Craiova , formerly known as the National Theater in Craiova , is a public theater culture institution funded by the Ministry of Culture and National Patrimony. Founded in 1850 , the theater was named after the culture man and local writer Marin </a:t>
            </a:r>
            <a:r>
              <a:rPr lang="en-US" dirty="0" err="1" smtClean="0"/>
              <a:t>Sorescu</a:t>
            </a:r>
            <a:r>
              <a:rPr lang="en-US" dirty="0" smtClean="0"/>
              <a:t> in the years after the 1989 Revolution . The current building of the Craiova Theater, a real architectural symbol of the city, created by the architect </a:t>
            </a:r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Iotzu</a:t>
            </a:r>
            <a:r>
              <a:rPr lang="en-US" dirty="0" smtClean="0"/>
              <a:t> , was inaugurated in 1973 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omnay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4007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5292080" y="40466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OperaCarol</a:t>
            </a:r>
            <a:r>
              <a:rPr lang="tr-TR" b="1" dirty="0" smtClean="0">
                <a:solidFill>
                  <a:schemeClr val="bg1"/>
                </a:solidFill>
              </a:rPr>
              <a:t> 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148064" y="1556792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Carol I" National College is an educational institution in Craiova , Romania </a:t>
            </a:r>
            <a:endParaRPr lang="tr-T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Resim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484784"/>
            <a:ext cx="2520280" cy="2555944"/>
          </a:xfrm>
        </p:spPr>
      </p:pic>
      <p:pic>
        <p:nvPicPr>
          <p:cNvPr id="1026" name="Picture 2" descr="C:\Users\w7\Desktop\EVS in Romania\LOGO-ANTER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44824"/>
            <a:ext cx="2088232" cy="2052460"/>
          </a:xfrm>
          <a:prstGeom prst="rect">
            <a:avLst/>
          </a:prstGeom>
          <a:noFill/>
        </p:spPr>
      </p:pic>
      <p:pic>
        <p:nvPicPr>
          <p:cNvPr id="1027" name="Picture 3" descr="C:\Users\w7\Desktop\EVS in Romania\logo-erasmus-pl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324036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Craiova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craiova-rom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2039937"/>
            <a:ext cx="6667500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to Visit in Craiova 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Musical </a:t>
            </a:r>
            <a:r>
              <a:rPr lang="en-US" dirty="0" err="1" smtClean="0"/>
              <a:t>Fourtion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English Park</a:t>
            </a:r>
          </a:p>
          <a:p>
            <a:r>
              <a:rPr lang="en-US" dirty="0" err="1" smtClean="0"/>
              <a:t>Alexandru</a:t>
            </a:r>
            <a:r>
              <a:rPr lang="en-US" dirty="0" smtClean="0"/>
              <a:t> Loan </a:t>
            </a:r>
            <a:r>
              <a:rPr lang="en-US" dirty="0" err="1" smtClean="0"/>
              <a:t>Cuza</a:t>
            </a:r>
            <a:endParaRPr lang="en-US" dirty="0" smtClean="0"/>
          </a:p>
          <a:p>
            <a:r>
              <a:rPr lang="en-US" dirty="0" err="1" smtClean="0"/>
              <a:t>Barbu</a:t>
            </a:r>
            <a:r>
              <a:rPr lang="en-US" dirty="0" smtClean="0"/>
              <a:t> </a:t>
            </a:r>
            <a:r>
              <a:rPr lang="en-US" dirty="0" err="1" smtClean="0"/>
              <a:t>Ştirbei</a:t>
            </a:r>
            <a:endParaRPr lang="en-US" dirty="0" smtClean="0"/>
          </a:p>
          <a:p>
            <a:r>
              <a:rPr lang="en-US" dirty="0" smtClean="0"/>
              <a:t>Botanical Garden </a:t>
            </a:r>
          </a:p>
          <a:p>
            <a:r>
              <a:rPr lang="en-US" dirty="0" smtClean="0"/>
              <a:t>Nicola </a:t>
            </a:r>
            <a:r>
              <a:rPr lang="en-US" dirty="0" err="1" smtClean="0"/>
              <a:t>Romanescu</a:t>
            </a:r>
            <a:r>
              <a:rPr lang="en-US" dirty="0" smtClean="0"/>
              <a:t> Park</a:t>
            </a:r>
          </a:p>
          <a:p>
            <a:r>
              <a:rPr lang="en-US" dirty="0" smtClean="0"/>
              <a:t>Bust of </a:t>
            </a:r>
            <a:r>
              <a:rPr lang="en-US" dirty="0" err="1" smtClean="0"/>
              <a:t>Nicolae</a:t>
            </a:r>
            <a:r>
              <a:rPr lang="en-US" dirty="0" smtClean="0"/>
              <a:t> P. </a:t>
            </a:r>
            <a:r>
              <a:rPr lang="en-US" dirty="0" err="1" smtClean="0"/>
              <a:t>Romenescu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Monumentul</a:t>
            </a:r>
            <a:r>
              <a:rPr lang="en-US" dirty="0" smtClean="0"/>
              <a:t> </a:t>
            </a:r>
            <a:r>
              <a:rPr lang="en-US" dirty="0" err="1" smtClean="0"/>
              <a:t>Indpendentei</a:t>
            </a:r>
            <a:endParaRPr lang="en-US" dirty="0" smtClean="0"/>
          </a:p>
          <a:p>
            <a:r>
              <a:rPr lang="en-US" dirty="0" smtClean="0"/>
              <a:t>Art Museum</a:t>
            </a:r>
          </a:p>
          <a:p>
            <a:r>
              <a:rPr lang="tr-TR" dirty="0" err="1" smtClean="0"/>
              <a:t>Parc</a:t>
            </a:r>
            <a:r>
              <a:rPr lang="tr-TR" dirty="0" smtClean="0"/>
              <a:t> </a:t>
            </a:r>
            <a:r>
              <a:rPr lang="tr-TR" dirty="0" err="1" smtClean="0"/>
              <a:t>Teatru</a:t>
            </a:r>
            <a:endParaRPr lang="en-US" dirty="0" smtClean="0"/>
          </a:p>
          <a:p>
            <a:r>
              <a:rPr lang="en-US" dirty="0" smtClean="0"/>
              <a:t>Carol I Statue 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romanya 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95936" cy="3307764"/>
          </a:xfrm>
        </p:spPr>
      </p:pic>
      <p:pic>
        <p:nvPicPr>
          <p:cNvPr id="11" name="10 Resim" descr="al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3707904" cy="3501008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5652120" y="188640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err="1" smtClean="0">
                <a:solidFill>
                  <a:srgbClr val="FFC000"/>
                </a:solidFill>
              </a:rPr>
              <a:t>English</a:t>
            </a:r>
            <a:r>
              <a:rPr lang="tr-TR" sz="3000" b="1" dirty="0" smtClean="0">
                <a:solidFill>
                  <a:srgbClr val="FFC000"/>
                </a:solidFill>
              </a:rPr>
              <a:t> Park</a:t>
            </a:r>
            <a:endParaRPr lang="tr-TR" sz="3000" b="1" dirty="0">
              <a:solidFill>
                <a:srgbClr val="FFC0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395536" y="3284984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err="1" smtClean="0">
                <a:solidFill>
                  <a:schemeClr val="bg2">
                    <a:lumMod val="10000"/>
                  </a:schemeClr>
                </a:solidFill>
              </a:rPr>
              <a:t>Alexandru</a:t>
            </a:r>
            <a:r>
              <a:rPr lang="tr-TR" sz="2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2500" b="1" dirty="0" err="1" smtClean="0">
                <a:solidFill>
                  <a:schemeClr val="bg2">
                    <a:lumMod val="10000"/>
                  </a:schemeClr>
                </a:solidFill>
              </a:rPr>
              <a:t>loan</a:t>
            </a:r>
            <a:r>
              <a:rPr lang="tr-TR" sz="2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2500" b="1" dirty="0" err="1" smtClean="0">
                <a:solidFill>
                  <a:schemeClr val="bg2">
                    <a:lumMod val="10000"/>
                  </a:schemeClr>
                </a:solidFill>
              </a:rPr>
              <a:t>Cuza</a:t>
            </a:r>
            <a:endParaRPr lang="tr-TR" sz="25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012432" y="14211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4644008" y="836713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</a:t>
            </a:r>
            <a:r>
              <a:rPr lang="en-US" dirty="0" err="1" smtClean="0"/>
              <a:t>nglish</a:t>
            </a:r>
            <a:r>
              <a:rPr lang="en-US" dirty="0" smtClean="0"/>
              <a:t> </a:t>
            </a:r>
            <a:r>
              <a:rPr lang="en-US" dirty="0" smtClean="0"/>
              <a:t>Park in Craiova, a real oasis in the city center was set up in the interwar period. It was part of a project in that was built also the White House, the first block of flats of Craiova. English Park is an English style garden, the work of architect </a:t>
            </a:r>
            <a:r>
              <a:rPr lang="en-US" dirty="0" err="1" smtClean="0"/>
              <a:t>Constantin</a:t>
            </a:r>
            <a:r>
              <a:rPr lang="en-US" dirty="0" smtClean="0"/>
              <a:t> </a:t>
            </a:r>
            <a:r>
              <a:rPr lang="en-US" dirty="0" err="1" smtClean="0"/>
              <a:t>Iotzu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83568" y="4005064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Cuza's</a:t>
            </a:r>
            <a:r>
              <a:rPr lang="en-US" dirty="0" smtClean="0"/>
              <a:t> reforms also included the adoption of the Criminal Code and the Civil Code based on the Napoleonic code (1864), a Law on Education, establishing tuition-free, compulsory public education for primary </a:t>
            </a:r>
            <a:r>
              <a:rPr lang="en-US" dirty="0" smtClean="0"/>
              <a:t>schools </a:t>
            </a:r>
            <a:r>
              <a:rPr lang="en-US" dirty="0" smtClean="0"/>
              <a:t>(1864; the system, nonetheless, suffered from drastic shortages in allocated funds; illiteracy was eradicated about 100 years later, during the communist regime).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romnaya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3768" cy="3645024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915816" y="18864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Barbu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rgbClr val="FFC000"/>
                </a:solidFill>
              </a:rPr>
              <a:t>Ştirbei</a:t>
            </a:r>
            <a:endParaRPr lang="tr-TR" b="1" dirty="0">
              <a:solidFill>
                <a:srgbClr val="FFC000"/>
              </a:solidFill>
            </a:endParaRPr>
          </a:p>
        </p:txBody>
      </p:sp>
      <p:pic>
        <p:nvPicPr>
          <p:cNvPr id="7" name="6 Resim" descr="photo0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2996952"/>
            <a:ext cx="4464496" cy="3600400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3528" y="371703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C000"/>
                </a:solidFill>
              </a:rPr>
              <a:t>Musical</a:t>
            </a:r>
            <a:r>
              <a:rPr lang="tr-TR" b="1" dirty="0" smtClean="0">
                <a:solidFill>
                  <a:srgbClr val="FFC000"/>
                </a:solidFill>
              </a:rPr>
              <a:t> </a:t>
            </a:r>
            <a:r>
              <a:rPr lang="tr-TR" b="1" dirty="0" err="1" smtClean="0">
                <a:solidFill>
                  <a:srgbClr val="FFC000"/>
                </a:solidFill>
              </a:rPr>
              <a:t>Fountain</a:t>
            </a:r>
            <a:r>
              <a:rPr lang="tr-TR" b="1" dirty="0" smtClean="0">
                <a:solidFill>
                  <a:srgbClr val="FFC000"/>
                </a:solidFill>
              </a:rPr>
              <a:t> 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059832" y="548681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After Wallachia was occupied by Imperial Russia following the Russo-Turkish War of 1828–1829, general </a:t>
            </a:r>
            <a:r>
              <a:rPr lang="en-US" dirty="0" err="1" smtClean="0"/>
              <a:t>Pavel</a:t>
            </a:r>
            <a:r>
              <a:rPr lang="en-US" dirty="0" smtClean="0"/>
              <a:t> </a:t>
            </a:r>
            <a:r>
              <a:rPr lang="en-US" dirty="0" err="1" smtClean="0"/>
              <a:t>Kiseleff</a:t>
            </a:r>
            <a:r>
              <a:rPr lang="en-US" dirty="0" smtClean="0"/>
              <a:t> promoted him to the central government, where he served as president of the </a:t>
            </a:r>
            <a:r>
              <a:rPr lang="en-US" dirty="0" err="1" smtClean="0"/>
              <a:t>Wallachian</a:t>
            </a:r>
            <a:r>
              <a:rPr lang="en-US" dirty="0" smtClean="0"/>
              <a:t> commission charged with drafting the Organic Regulation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11560" y="4221088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musical fountain, also known as a dancing fountain, is a type of animated fountain for entertainment purposes that creates an aesthetic design (including three-dimensional images).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botanik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3212976"/>
          </a:xfrm>
          <a:prstGeom prst="rect">
            <a:avLst/>
          </a:prstGeom>
        </p:spPr>
      </p:pic>
      <p:pic>
        <p:nvPicPr>
          <p:cNvPr id="6" name="5 Resim" descr="botani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392488" cy="2852936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4716016" y="548680"/>
            <a:ext cx="4139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err="1" smtClean="0">
                <a:solidFill>
                  <a:srgbClr val="FF0000"/>
                </a:solidFill>
              </a:rPr>
              <a:t>Craiova</a:t>
            </a:r>
            <a:r>
              <a:rPr lang="tr-TR" sz="2500" b="1" dirty="0" smtClean="0">
                <a:solidFill>
                  <a:srgbClr val="FF0000"/>
                </a:solidFill>
              </a:rPr>
              <a:t> </a:t>
            </a:r>
            <a:r>
              <a:rPr lang="tr-TR" sz="2500" b="1" dirty="0" err="1">
                <a:solidFill>
                  <a:srgbClr val="FF0000"/>
                </a:solidFill>
              </a:rPr>
              <a:t>Botanical</a:t>
            </a:r>
            <a:r>
              <a:rPr lang="tr-TR" sz="2500" b="1" dirty="0">
                <a:solidFill>
                  <a:srgbClr val="FF0000"/>
                </a:solidFill>
              </a:rPr>
              <a:t> </a:t>
            </a:r>
            <a:r>
              <a:rPr lang="tr-TR" sz="2500" b="1" dirty="0" err="1">
                <a:solidFill>
                  <a:srgbClr val="FF0000"/>
                </a:solidFill>
              </a:rPr>
              <a:t>Garden</a:t>
            </a:r>
            <a:endParaRPr lang="tr-TR" sz="2500" b="1" dirty="0">
              <a:solidFill>
                <a:srgbClr val="FF0000"/>
              </a:solidFill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 flipH="1" flipV="1">
            <a:off x="0" y="6454808"/>
            <a:ext cx="457200" cy="142544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004048" y="1628800"/>
            <a:ext cx="33843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Craiova Industrial Park represents an important investments objective that is built at Craiova Aircraft Enterprise, covering an area of over 18.30 hectares:</a:t>
            </a:r>
          </a:p>
          <a:p>
            <a:r>
              <a:rPr lang="tr-TR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8.03 </a:t>
            </a:r>
            <a:r>
              <a:rPr lang="en-US" sz="2200" dirty="0" smtClean="0">
                <a:solidFill>
                  <a:schemeClr val="bg1"/>
                </a:solidFill>
              </a:rPr>
              <a:t>hectares, demised to the </a:t>
            </a:r>
            <a:r>
              <a:rPr lang="en-US" sz="2200" dirty="0" err="1" smtClean="0">
                <a:solidFill>
                  <a:schemeClr val="bg1"/>
                </a:solidFill>
              </a:rPr>
              <a:t>Dolj</a:t>
            </a:r>
            <a:r>
              <a:rPr lang="en-US" sz="2200" dirty="0" smtClean="0">
                <a:solidFill>
                  <a:schemeClr val="bg1"/>
                </a:solidFill>
              </a:rPr>
              <a:t> County by the Romanian Government in order to build Craiova Industrial Park </a:t>
            </a:r>
            <a:endParaRPr lang="tr-T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romnay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5369315" cy="3365604"/>
          </a:xfrm>
        </p:spPr>
      </p:pic>
      <p:sp>
        <p:nvSpPr>
          <p:cNvPr id="11" name="10 Metin kutusu"/>
          <p:cNvSpPr txBox="1"/>
          <p:nvPr/>
        </p:nvSpPr>
        <p:spPr>
          <a:xfrm>
            <a:off x="0" y="3645024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err="1" smtClean="0">
                <a:solidFill>
                  <a:schemeClr val="bg1"/>
                </a:solidFill>
              </a:rPr>
              <a:t>Castelul</a:t>
            </a:r>
            <a:r>
              <a:rPr lang="tr-TR" sz="2200" b="1" dirty="0" smtClean="0">
                <a:solidFill>
                  <a:schemeClr val="bg1"/>
                </a:solidFill>
              </a:rPr>
              <a:t> </a:t>
            </a:r>
            <a:r>
              <a:rPr lang="tr-TR" sz="2200" b="1" dirty="0" err="1" smtClean="0">
                <a:solidFill>
                  <a:schemeClr val="bg1"/>
                </a:solidFill>
              </a:rPr>
              <a:t>Fermecat</a:t>
            </a:r>
            <a:r>
              <a:rPr lang="tr-TR" sz="2200" b="1" dirty="0" smtClean="0">
                <a:solidFill>
                  <a:schemeClr val="bg1"/>
                </a:solidFill>
              </a:rPr>
              <a:t> </a:t>
            </a:r>
            <a:r>
              <a:rPr lang="tr-TR" sz="2200" b="1" dirty="0" err="1" smtClean="0">
                <a:solidFill>
                  <a:schemeClr val="bg1"/>
                </a:solidFill>
              </a:rPr>
              <a:t>Craiova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3131840" y="3429000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Charmed Castle was built near the </a:t>
            </a:r>
            <a:r>
              <a:rPr lang="en-US" dirty="0" err="1" smtClean="0"/>
              <a:t>Romanescu</a:t>
            </a:r>
            <a:r>
              <a:rPr lang="en-US" dirty="0" smtClean="0"/>
              <a:t> Park Suspended Bridge, shortly after its inauguration. During the communist years, the building was transformed into a restaurant, and after the Revolution it functioned as a bar. </a:t>
            </a:r>
          </a:p>
          <a:p>
            <a:r>
              <a:rPr lang="en-US" dirty="0" smtClean="0"/>
              <a:t>Built in a romantic style, the Castle has an area of ​​nearly 110 square meters and has once been a landmark for </a:t>
            </a:r>
            <a:r>
              <a:rPr lang="en-US" dirty="0" err="1" smtClean="0"/>
              <a:t>Craioveans</a:t>
            </a:r>
            <a:r>
              <a:rPr lang="en-US" dirty="0" smtClean="0"/>
              <a:t> and tourists. The ruins of the castle have long become a tourist attraction.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Nicolae_Romanescu_Park_in_Craiova,_Roma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68352" cy="3057401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3995936" y="26064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Nicolae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Romanescu</a:t>
            </a:r>
            <a:r>
              <a:rPr lang="tr-TR" b="1" dirty="0" smtClean="0">
                <a:solidFill>
                  <a:schemeClr val="bg1"/>
                </a:solidFill>
              </a:rPr>
              <a:t> Park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" name="3 Resim" descr="romanya 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2952328" cy="3503712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4355976" y="522920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Bust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Romanescuof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Nicolae</a:t>
            </a:r>
            <a:r>
              <a:rPr lang="tr-TR" b="1" dirty="0" smtClean="0">
                <a:solidFill>
                  <a:schemeClr val="bg1"/>
                </a:solidFill>
              </a:rPr>
              <a:t> P.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499992" y="1484784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Nicolae</a:t>
            </a:r>
            <a:r>
              <a:rPr lang="en-US" dirty="0" smtClean="0"/>
              <a:t> </a:t>
            </a:r>
            <a:r>
              <a:rPr lang="en-US" dirty="0" err="1" smtClean="0"/>
              <a:t>Romanescu</a:t>
            </a:r>
            <a:r>
              <a:rPr lang="en-US" dirty="0" smtClean="0"/>
              <a:t> Park (Romanian: </a:t>
            </a:r>
            <a:r>
              <a:rPr lang="en-US" dirty="0" err="1" smtClean="0"/>
              <a:t>Parcul</a:t>
            </a:r>
            <a:r>
              <a:rPr lang="en-US" dirty="0" smtClean="0"/>
              <a:t> </a:t>
            </a:r>
            <a:r>
              <a:rPr lang="en-US" dirty="0" err="1" smtClean="0"/>
              <a:t>Nicolae</a:t>
            </a:r>
            <a:r>
              <a:rPr lang="en-US" dirty="0" smtClean="0"/>
              <a:t> </a:t>
            </a:r>
            <a:r>
              <a:rPr lang="en-US" dirty="0" err="1" smtClean="0"/>
              <a:t>Romanescu</a:t>
            </a:r>
            <a:r>
              <a:rPr lang="en-US" dirty="0" smtClean="0"/>
              <a:t>) is a park in Craiova, Romania. It was designed by the French architect </a:t>
            </a:r>
            <a:r>
              <a:rPr lang="en-US" dirty="0" err="1" smtClean="0"/>
              <a:t>Édouard</a:t>
            </a:r>
            <a:r>
              <a:rPr lang="en-US" dirty="0" smtClean="0"/>
              <a:t> </a:t>
            </a:r>
            <a:r>
              <a:rPr lang="en-US" dirty="0" err="1" smtClean="0"/>
              <a:t>Redont</a:t>
            </a:r>
            <a:r>
              <a:rPr lang="en-US" dirty="0" smtClean="0"/>
              <a:t> and constructed between 1901 and 1903. It is considered the largest natural park in eastern Europe.[citation needed] It has an area of around 23 acres (9.3 ha) and the area of the lake within the park is about 10 acres </a:t>
            </a:r>
            <a:r>
              <a:rPr lang="en-US" dirty="0" smtClean="0"/>
              <a:t>(4.0 ha).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raiova-s-art-muse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139952" cy="6669359"/>
          </a:xfrm>
        </p:spPr>
      </p:pic>
      <p:sp>
        <p:nvSpPr>
          <p:cNvPr id="5" name="4 Metin kutusu"/>
          <p:cNvSpPr txBox="1"/>
          <p:nvPr/>
        </p:nvSpPr>
        <p:spPr>
          <a:xfrm>
            <a:off x="4644008" y="18864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chemeClr val="bg1"/>
                </a:solidFill>
              </a:rPr>
              <a:t>Art </a:t>
            </a:r>
            <a:r>
              <a:rPr lang="tr-TR" sz="3000" b="1" dirty="0" err="1" smtClean="0">
                <a:solidFill>
                  <a:schemeClr val="bg1"/>
                </a:solidFill>
              </a:rPr>
              <a:t>Museum</a:t>
            </a:r>
            <a:r>
              <a:rPr lang="tr-TR" sz="3000" b="1" dirty="0" smtClean="0">
                <a:solidFill>
                  <a:schemeClr val="bg1"/>
                </a:solidFill>
              </a:rPr>
              <a:t> </a:t>
            </a:r>
            <a:r>
              <a:rPr lang="tr-TR" sz="3000" b="1" dirty="0" err="1" smtClean="0">
                <a:solidFill>
                  <a:schemeClr val="bg1"/>
                </a:solidFill>
              </a:rPr>
              <a:t>Craiova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932040" y="948690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museum was founded in 1954. It is the main art museum in Craiova and is a significant tourist attraction for the </a:t>
            </a:r>
            <a:r>
              <a:rPr lang="en-US" dirty="0" smtClean="0"/>
              <a:t>city.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major attraction of the museum is the gallery dedicated to </a:t>
            </a:r>
            <a:r>
              <a:rPr lang="en-US" dirty="0" err="1" smtClean="0"/>
              <a:t>Constantin</a:t>
            </a:r>
            <a:r>
              <a:rPr lang="en-US" dirty="0" smtClean="0"/>
              <a:t> </a:t>
            </a:r>
            <a:r>
              <a:rPr lang="en-US" dirty="0" err="1" smtClean="0"/>
              <a:t>Brâncuși</a:t>
            </a:r>
            <a:r>
              <a:rPr lang="en-US" dirty="0" smtClean="0"/>
              <a:t>, exhibiting six of his early sculptures (including variants of his best-known works): </a:t>
            </a:r>
            <a:r>
              <a:rPr lang="en-US" dirty="0" err="1" smtClean="0"/>
              <a:t>Vitellius</a:t>
            </a:r>
            <a:r>
              <a:rPr lang="en-US" dirty="0" smtClean="0"/>
              <a:t> (1898), Miss </a:t>
            </a:r>
            <a:r>
              <a:rPr lang="en-US" dirty="0" err="1" smtClean="0"/>
              <a:t>Pogany</a:t>
            </a:r>
            <a:r>
              <a:rPr lang="en-US" dirty="0" smtClean="0"/>
              <a:t> (1902), The Vainglory (1905), Boy's Head (1906), The Kiss (1907), and Woman Torso (1909). It also has a variety of paintings by important Romanian masters such as Theodor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Nicolae</a:t>
            </a:r>
            <a:r>
              <a:rPr lang="en-US" dirty="0" smtClean="0"/>
              <a:t> </a:t>
            </a:r>
            <a:r>
              <a:rPr lang="en-US" dirty="0" err="1" smtClean="0"/>
              <a:t>Grigorescu</a:t>
            </a:r>
            <a:r>
              <a:rPr lang="en-US" dirty="0" smtClean="0"/>
              <a:t>, </a:t>
            </a:r>
            <a:r>
              <a:rPr lang="en-US" dirty="0" err="1" smtClean="0"/>
              <a:t>Vasile</a:t>
            </a:r>
            <a:r>
              <a:rPr lang="en-US" dirty="0" smtClean="0"/>
              <a:t> </a:t>
            </a:r>
            <a:r>
              <a:rPr lang="en-US" dirty="0" err="1" smtClean="0"/>
              <a:t>Popescu</a:t>
            </a:r>
            <a:r>
              <a:rPr lang="en-US" dirty="0" smtClean="0"/>
              <a:t>, </a:t>
            </a:r>
            <a:r>
              <a:rPr lang="en-US" dirty="0" err="1" smtClean="0"/>
              <a:t>Ștefan</a:t>
            </a:r>
            <a:r>
              <a:rPr lang="en-US" dirty="0" smtClean="0"/>
              <a:t> </a:t>
            </a:r>
            <a:r>
              <a:rPr lang="en-US" dirty="0" err="1" smtClean="0"/>
              <a:t>Luchian</a:t>
            </a:r>
            <a:r>
              <a:rPr lang="en-US" dirty="0" smtClean="0"/>
              <a:t>, and Theodor </a:t>
            </a:r>
            <a:r>
              <a:rPr lang="en-US" dirty="0" err="1" smtClean="0"/>
              <a:t>Pallady</a:t>
            </a:r>
            <a:r>
              <a:rPr lang="en-US" dirty="0" smtClean="0"/>
              <a:t>, together with some Romanian icons.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479</TotalTime>
  <Words>681</Words>
  <Application>Microsoft Office PowerPoint</Application>
  <PresentationFormat>Ekran Gösterisi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Canlı</vt:lpstr>
      <vt:lpstr>Slayt 1</vt:lpstr>
      <vt:lpstr>Craiova </vt:lpstr>
      <vt:lpstr>Place to Visit in Craiova 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Company>by olmez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w7</dc:creator>
  <cp:lastModifiedBy>w7</cp:lastModifiedBy>
  <cp:revision>3</cp:revision>
  <dcterms:created xsi:type="dcterms:W3CDTF">2018-09-03T13:55:08Z</dcterms:created>
  <dcterms:modified xsi:type="dcterms:W3CDTF">2018-09-04T19:32:29Z</dcterms:modified>
</cp:coreProperties>
</file>