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3" r:id="rId6"/>
    <p:sldId id="264" r:id="rId7"/>
    <p:sldId id="265" r:id="rId8"/>
    <p:sldId id="262" r:id="rId9"/>
    <p:sldId id="266" r:id="rId10"/>
    <p:sldId id="267" r:id="rId11"/>
    <p:sldId id="268" r:id="rId12"/>
    <p:sldId id="269" r:id="rId13"/>
    <p:sldId id="271"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49" y="366713"/>
            <a:ext cx="1543051" cy="78009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1" y="366713"/>
            <a:ext cx="4476751" cy="78009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32416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16778"/>
            <a:ext cx="8028384"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 xmlns:p14="http://schemas.microsoft.com/office/powerpoint/2010/main" val="369401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E6502CA-B599-4AF3-8A3F-FD9D7075FD50}" type="datetimeFigureOut">
              <a:rPr lang="tr-TR" smtClean="0"/>
              <a:pPr/>
              <a:t>05.09.2018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6178F13-87E4-4594-80E1-5D538B14AB2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502CA-B599-4AF3-8A3F-FD9D7075FD50}" type="datetimeFigureOut">
              <a:rPr lang="tr-TR" smtClean="0"/>
              <a:pPr/>
              <a:t>05.09.2018</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78F13-87E4-4594-80E1-5D538B14AB2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971600" y="1124744"/>
            <a:ext cx="4248472" cy="1077218"/>
          </a:xfrm>
          <a:prstGeom prst="rect">
            <a:avLst/>
          </a:prstGeom>
          <a:noFill/>
        </p:spPr>
        <p:txBody>
          <a:bodyPr wrap="square" rtlCol="0">
            <a:spAutoFit/>
          </a:bodyPr>
          <a:lstStyle/>
          <a:p>
            <a:r>
              <a:rPr lang="tr-TR" sz="3200" dirty="0" smtClean="0">
                <a:latin typeface="Baskerville Old Face" pitchFamily="18" charset="0"/>
              </a:rPr>
              <a:t>EVENT WITH YOUTH EXCHANGE</a:t>
            </a:r>
            <a:endParaRPr lang="tr-TR" sz="3200" dirty="0">
              <a:latin typeface="Baskerville Old Face" pitchFamily="18" charset="0"/>
            </a:endParaRPr>
          </a:p>
        </p:txBody>
      </p:sp>
      <p:pic>
        <p:nvPicPr>
          <p:cNvPr id="9" name="Picture 2" descr="C:\Users\w7\Desktop\EVS in Romania\LOGO1.jpg"/>
          <p:cNvPicPr>
            <a:picLocks noChangeAspect="1" noChangeArrowheads="1"/>
          </p:cNvPicPr>
          <p:nvPr/>
        </p:nvPicPr>
        <p:blipFill>
          <a:blip r:embed="rId2" cstate="print"/>
          <a:srcRect/>
          <a:stretch>
            <a:fillRect/>
          </a:stretch>
        </p:blipFill>
        <p:spPr bwMode="auto">
          <a:xfrm>
            <a:off x="7668344" y="5822504"/>
            <a:ext cx="1035496" cy="1035496"/>
          </a:xfrm>
          <a:prstGeom prst="ellipse">
            <a:avLst/>
          </a:prstGeom>
          <a:noFill/>
        </p:spPr>
      </p:pic>
      <p:pic>
        <p:nvPicPr>
          <p:cNvPr id="10" name="Picture 3" descr="C:\Users\w7\Desktop\EVS in Romania\LOGO-ANTER-1.png"/>
          <p:cNvPicPr>
            <a:picLocks noChangeAspect="1" noChangeArrowheads="1"/>
          </p:cNvPicPr>
          <p:nvPr/>
        </p:nvPicPr>
        <p:blipFill>
          <a:blip r:embed="rId3" cstate="print"/>
          <a:srcRect/>
          <a:stretch>
            <a:fillRect/>
          </a:stretch>
        </p:blipFill>
        <p:spPr bwMode="auto">
          <a:xfrm>
            <a:off x="6012160" y="5917332"/>
            <a:ext cx="1475281" cy="940668"/>
          </a:xfrm>
          <a:prstGeom prst="rect">
            <a:avLst/>
          </a:prstGeom>
          <a:noFill/>
        </p:spPr>
      </p:pic>
      <p:pic>
        <p:nvPicPr>
          <p:cNvPr id="11" name="Picture 4" descr="C:\Users\w7\Desktop\EVS in Romania\logo-erasmus-plus.png"/>
          <p:cNvPicPr>
            <a:picLocks noChangeAspect="1" noChangeArrowheads="1"/>
          </p:cNvPicPr>
          <p:nvPr/>
        </p:nvPicPr>
        <p:blipFill>
          <a:blip r:embed="rId4" cstate="print"/>
          <a:srcRect/>
          <a:stretch>
            <a:fillRect/>
          </a:stretch>
        </p:blipFill>
        <p:spPr bwMode="auto">
          <a:xfrm>
            <a:off x="3923928" y="6165304"/>
            <a:ext cx="1826766" cy="372119"/>
          </a:xfrm>
          <a:prstGeom prst="rect">
            <a:avLst/>
          </a:prstGeom>
          <a:noFill/>
        </p:spPr>
      </p:pic>
    </p:spTree>
    <p:extLst>
      <p:ext uri="{BB962C8B-B14F-4D97-AF65-F5344CB8AC3E}">
        <p14:creationId xmlns=""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188640"/>
            <a:ext cx="8028384" cy="1069514"/>
          </a:xfrm>
        </p:spPr>
        <p:txBody>
          <a:bodyPr>
            <a:noAutofit/>
          </a:bodyPr>
          <a:lstStyle/>
          <a:p>
            <a:r>
              <a:rPr lang="en-US" altLang="ko-KR" sz="2800" dirty="0" smtClean="0">
                <a:latin typeface="Baskerville Old Face" pitchFamily="18" charset="0"/>
              </a:rPr>
              <a:t> </a:t>
            </a:r>
            <a:r>
              <a:rPr lang="es-ES" sz="2800" dirty="0" smtClean="0"/>
              <a:t>DEBATE AFTER THE DOCUMENTARY</a:t>
            </a:r>
            <a:endParaRPr lang="ko-KR" altLang="en-US" sz="2800" dirty="0">
              <a:latin typeface="Baskerville Old Face" pitchFamily="18" charset="0"/>
            </a:endParaRPr>
          </a:p>
        </p:txBody>
      </p:sp>
      <p:pic>
        <p:nvPicPr>
          <p:cNvPr id="5" name="4 Resim" descr="41004077_305365403377821_812427964942647296_n.jpg"/>
          <p:cNvPicPr>
            <a:picLocks noChangeAspect="1"/>
          </p:cNvPicPr>
          <p:nvPr/>
        </p:nvPicPr>
        <p:blipFill>
          <a:blip r:embed="rId2" cstate="print"/>
          <a:stretch>
            <a:fillRect/>
          </a:stretch>
        </p:blipFill>
        <p:spPr>
          <a:xfrm>
            <a:off x="251520" y="1556792"/>
            <a:ext cx="3563888" cy="47518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5 Metin kutusu"/>
          <p:cNvSpPr txBox="1"/>
          <p:nvPr/>
        </p:nvSpPr>
        <p:spPr>
          <a:xfrm>
            <a:off x="3995936" y="1844824"/>
            <a:ext cx="4608512" cy="3785652"/>
          </a:xfrm>
          <a:prstGeom prst="rect">
            <a:avLst/>
          </a:prstGeom>
          <a:noFill/>
        </p:spPr>
        <p:txBody>
          <a:bodyPr wrap="square" rtlCol="0">
            <a:spAutoFit/>
          </a:bodyPr>
          <a:lstStyle/>
          <a:p>
            <a:pPr>
              <a:buFont typeface="Wingdings" pitchFamily="2" charset="2"/>
              <a:buChar char="v"/>
            </a:pPr>
            <a:r>
              <a:rPr lang="tr-TR" sz="2400" dirty="0" smtClean="0">
                <a:latin typeface="Baskerville Old Face" pitchFamily="18" charset="0"/>
              </a:rPr>
              <a:t> </a:t>
            </a:r>
            <a:r>
              <a:rPr lang="en-US" sz="2400" dirty="0" smtClean="0">
                <a:latin typeface="Baskerville Old Face" pitchFamily="18" charset="0"/>
              </a:rPr>
              <a:t>After </a:t>
            </a:r>
            <a:r>
              <a:rPr lang="en-US" sz="2400" dirty="0" smtClean="0">
                <a:latin typeface="Baskerville Old Face" pitchFamily="18" charset="0"/>
              </a:rPr>
              <a:t>viewing the documentary we started the debate about the problematic of the children rights. </a:t>
            </a:r>
            <a:endParaRPr lang="tr-TR" sz="2400" dirty="0" smtClean="0">
              <a:latin typeface="Baskerville Old Face" pitchFamily="18" charset="0"/>
            </a:endParaRPr>
          </a:p>
          <a:p>
            <a:pPr>
              <a:buFont typeface="Wingdings" pitchFamily="2" charset="2"/>
              <a:buChar char="v"/>
            </a:pPr>
            <a:endParaRPr lang="tr-TR" sz="2400" dirty="0" smtClean="0">
              <a:latin typeface="Baskerville Old Face" pitchFamily="18" charset="0"/>
            </a:endParaRPr>
          </a:p>
          <a:p>
            <a:pPr>
              <a:buFont typeface="Wingdings" pitchFamily="2" charset="2"/>
              <a:buChar char="v"/>
            </a:pPr>
            <a:r>
              <a:rPr lang="tr-TR" sz="2400" dirty="0" smtClean="0">
                <a:latin typeface="Baskerville Old Face" pitchFamily="18" charset="0"/>
              </a:rPr>
              <a:t> </a:t>
            </a:r>
            <a:r>
              <a:rPr lang="en-US" sz="2400" dirty="0" smtClean="0">
                <a:latin typeface="Baskerville Old Face" pitchFamily="18" charset="0"/>
              </a:rPr>
              <a:t>We </a:t>
            </a:r>
            <a:r>
              <a:rPr lang="en-US" sz="2400" dirty="0" smtClean="0">
                <a:latin typeface="Baskerville Old Face" pitchFamily="18" charset="0"/>
              </a:rPr>
              <a:t>asked what they were influenced by the documentary. What they think about the children's rights and we talked about what we should do</a:t>
            </a:r>
            <a:r>
              <a:rPr lang="en-US" sz="2400" dirty="0" smtClean="0">
                <a:latin typeface="Baskerville Old Face" pitchFamily="18" charset="0"/>
              </a:rPr>
              <a:t>.</a:t>
            </a:r>
            <a:endParaRPr lang="en-US" sz="2400" dirty="0" smtClean="0">
              <a:latin typeface="Baskerville Old Face" pitchFamily="18" charset="0"/>
            </a:endParaRPr>
          </a:p>
          <a:p>
            <a:endParaRPr lang="tr-TR" sz="2400" dirty="0">
              <a:latin typeface="Baskerville Old Face" pitchFamily="18" charset="0"/>
            </a:endParaRPr>
          </a:p>
        </p:txBody>
      </p:sp>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0"/>
            <a:ext cx="8028384" cy="1069514"/>
          </a:xfrm>
        </p:spPr>
        <p:txBody>
          <a:bodyPr>
            <a:noAutofit/>
          </a:bodyPr>
          <a:lstStyle/>
          <a:p>
            <a:r>
              <a:rPr lang="en-US" altLang="ko-KR" sz="2800" dirty="0" smtClean="0">
                <a:latin typeface="Baskerville Old Face" pitchFamily="18" charset="0"/>
              </a:rPr>
              <a:t> </a:t>
            </a:r>
            <a:r>
              <a:rPr lang="es-ES" sz="2800" dirty="0" smtClean="0"/>
              <a:t>DEBATE AFTER THE DOCUMENTARY</a:t>
            </a:r>
            <a:endParaRPr lang="ko-KR" altLang="en-US" sz="2800" dirty="0">
              <a:latin typeface="Baskerville Old Face" pitchFamily="18" charset="0"/>
            </a:endParaRPr>
          </a:p>
        </p:txBody>
      </p:sp>
      <p:pic>
        <p:nvPicPr>
          <p:cNvPr id="8" name="7 Resim" descr="IMG_0010.JPG"/>
          <p:cNvPicPr>
            <a:picLocks noChangeAspect="1"/>
          </p:cNvPicPr>
          <p:nvPr/>
        </p:nvPicPr>
        <p:blipFill>
          <a:blip r:embed="rId2" cstate="print"/>
          <a:stretch>
            <a:fillRect/>
          </a:stretch>
        </p:blipFill>
        <p:spPr>
          <a:xfrm>
            <a:off x="179512" y="3257600"/>
            <a:ext cx="4800533" cy="3600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8 Resim" descr="IMG_0014.JPG"/>
          <p:cNvPicPr>
            <a:picLocks noChangeAspect="1"/>
          </p:cNvPicPr>
          <p:nvPr/>
        </p:nvPicPr>
        <p:blipFill>
          <a:blip r:embed="rId3" cstate="print"/>
          <a:stretch>
            <a:fillRect/>
          </a:stretch>
        </p:blipFill>
        <p:spPr>
          <a:xfrm>
            <a:off x="4535488" y="980728"/>
            <a:ext cx="4608512" cy="34563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43408"/>
            <a:ext cx="8028384" cy="1069514"/>
          </a:xfrm>
        </p:spPr>
        <p:txBody>
          <a:bodyPr>
            <a:noAutofit/>
          </a:bodyPr>
          <a:lstStyle/>
          <a:p>
            <a:r>
              <a:rPr lang="en-US" altLang="ko-KR" sz="2800" dirty="0" smtClean="0">
                <a:latin typeface="Baskerville Old Face" pitchFamily="18" charset="0"/>
              </a:rPr>
              <a:t> </a:t>
            </a:r>
            <a:r>
              <a:rPr lang="es-ES" sz="2800" dirty="0" smtClean="0"/>
              <a:t>DEBATE AFTER THE DOCUMENTARY</a:t>
            </a:r>
            <a:endParaRPr lang="ko-KR" altLang="en-US" sz="2800" dirty="0">
              <a:latin typeface="Baskerville Old Face" pitchFamily="18" charset="0"/>
            </a:endParaRPr>
          </a:p>
        </p:txBody>
      </p:sp>
      <p:pic>
        <p:nvPicPr>
          <p:cNvPr id="5" name="4 Resim" descr="IMG_0015.JPG"/>
          <p:cNvPicPr>
            <a:picLocks noChangeAspect="1"/>
          </p:cNvPicPr>
          <p:nvPr/>
        </p:nvPicPr>
        <p:blipFill>
          <a:blip r:embed="rId2" cstate="print"/>
          <a:stretch>
            <a:fillRect/>
          </a:stretch>
        </p:blipFill>
        <p:spPr>
          <a:xfrm>
            <a:off x="1" y="3266982"/>
            <a:ext cx="4788024" cy="35910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5 Resim" descr="IMG_0021.JPG"/>
          <p:cNvPicPr>
            <a:picLocks noChangeAspect="1"/>
          </p:cNvPicPr>
          <p:nvPr/>
        </p:nvPicPr>
        <p:blipFill>
          <a:blip r:embed="rId3" cstate="print"/>
          <a:stretch>
            <a:fillRect/>
          </a:stretch>
        </p:blipFill>
        <p:spPr>
          <a:xfrm>
            <a:off x="4644008" y="692696"/>
            <a:ext cx="4499992" cy="33749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Dikdörtgen"/>
          <p:cNvSpPr/>
          <p:nvPr/>
        </p:nvSpPr>
        <p:spPr>
          <a:xfrm>
            <a:off x="1115616" y="2348880"/>
            <a:ext cx="7272808" cy="707886"/>
          </a:xfrm>
          <a:prstGeom prst="rect">
            <a:avLst/>
          </a:prstGeom>
        </p:spPr>
        <p:txBody>
          <a:bodyPr wrap="square">
            <a:spAutoFit/>
          </a:bodyPr>
          <a:lstStyle/>
          <a:p>
            <a:pPr>
              <a:buNone/>
            </a:pPr>
            <a:r>
              <a:rPr lang="es-ES" sz="4000" dirty="0" smtClean="0">
                <a:latin typeface="Baskerville Old Face" pitchFamily="18" charset="0"/>
              </a:rPr>
              <a:t>THANK </a:t>
            </a:r>
            <a:r>
              <a:rPr lang="es-ES" sz="4000" dirty="0" smtClean="0">
                <a:latin typeface="Baskerville Old Face" pitchFamily="18" charset="0"/>
              </a:rPr>
              <a:t>YOU!</a:t>
            </a:r>
            <a:endParaRPr lang="es-ES" sz="4000" dirty="0" smtClean="0">
              <a:latin typeface="Baskerville Old Face" pitchFamily="18" charset="0"/>
            </a:endParaRPr>
          </a:p>
        </p:txBody>
      </p:sp>
      <p:pic>
        <p:nvPicPr>
          <p:cNvPr id="15" name="Picture 2" descr="C:\Users\w7\Desktop\EVS in Romania\LOGO1.jpg"/>
          <p:cNvPicPr>
            <a:picLocks noChangeAspect="1" noChangeArrowheads="1"/>
          </p:cNvPicPr>
          <p:nvPr/>
        </p:nvPicPr>
        <p:blipFill>
          <a:blip r:embed="rId2" cstate="print"/>
          <a:srcRect/>
          <a:stretch>
            <a:fillRect/>
          </a:stretch>
        </p:blipFill>
        <p:spPr bwMode="auto">
          <a:xfrm>
            <a:off x="7668344" y="5822504"/>
            <a:ext cx="1035496" cy="1035496"/>
          </a:xfrm>
          <a:prstGeom prst="ellipse">
            <a:avLst/>
          </a:prstGeom>
          <a:noFill/>
        </p:spPr>
      </p:pic>
      <p:pic>
        <p:nvPicPr>
          <p:cNvPr id="16" name="Picture 3" descr="C:\Users\w7\Desktop\EVS in Romania\LOGO-ANTER-1.png"/>
          <p:cNvPicPr>
            <a:picLocks noChangeAspect="1" noChangeArrowheads="1"/>
          </p:cNvPicPr>
          <p:nvPr/>
        </p:nvPicPr>
        <p:blipFill>
          <a:blip r:embed="rId3" cstate="print"/>
          <a:srcRect/>
          <a:stretch>
            <a:fillRect/>
          </a:stretch>
        </p:blipFill>
        <p:spPr bwMode="auto">
          <a:xfrm>
            <a:off x="6012160" y="5917332"/>
            <a:ext cx="1475281" cy="940668"/>
          </a:xfrm>
          <a:prstGeom prst="rect">
            <a:avLst/>
          </a:prstGeom>
          <a:noFill/>
        </p:spPr>
      </p:pic>
      <p:pic>
        <p:nvPicPr>
          <p:cNvPr id="17" name="Picture 4" descr="C:\Users\w7\Desktop\EVS in Romania\logo-erasmus-plus.png"/>
          <p:cNvPicPr>
            <a:picLocks noChangeAspect="1" noChangeArrowheads="1"/>
          </p:cNvPicPr>
          <p:nvPr/>
        </p:nvPicPr>
        <p:blipFill>
          <a:blip r:embed="rId4" cstate="print"/>
          <a:srcRect/>
          <a:stretch>
            <a:fillRect/>
          </a:stretch>
        </p:blipFill>
        <p:spPr bwMode="auto">
          <a:xfrm>
            <a:off x="3923928" y="6165304"/>
            <a:ext cx="1826766" cy="372119"/>
          </a:xfrm>
          <a:prstGeom prst="rect">
            <a:avLst/>
          </a:prstGeom>
          <a:noFill/>
        </p:spPr>
      </p:pic>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 Başlık"/>
          <p:cNvSpPr txBox="1">
            <a:spLocks/>
          </p:cNvSpPr>
          <p:nvPr/>
        </p:nvSpPr>
        <p:spPr>
          <a:xfrm>
            <a:off x="0" y="1196752"/>
            <a:ext cx="6768752" cy="8640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tr-TR" sz="2000" b="1" i="0" u="none" strike="noStrike" kern="1200" cap="none" spc="0" normalizeH="0" baseline="0" noProof="0" dirty="0" smtClean="0">
                <a:ln>
                  <a:noFill/>
                </a:ln>
                <a:solidFill>
                  <a:schemeClr val="tx1">
                    <a:lumMod val="75000"/>
                    <a:lumOff val="25000"/>
                  </a:schemeClr>
                </a:solidFill>
                <a:effectLst/>
                <a:uLnTx/>
                <a:uFillTx/>
                <a:latin typeface="Baskerville Old Face" pitchFamily="18" charset="0"/>
              </a:rPr>
              <a:t>   </a:t>
            </a:r>
            <a:r>
              <a:rPr kumimoji="0" lang="en-US" sz="2000" b="1" i="0" u="none" strike="noStrike" kern="1200" cap="none" spc="0" normalizeH="0" baseline="0" noProof="0" dirty="0" smtClean="0">
                <a:ln>
                  <a:noFill/>
                </a:ln>
                <a:solidFill>
                  <a:schemeClr val="tx1">
                    <a:lumMod val="75000"/>
                    <a:lumOff val="25000"/>
                  </a:schemeClr>
                </a:solidFill>
                <a:effectLst/>
                <a:uLnTx/>
                <a:uFillTx/>
                <a:latin typeface="Baskerville Old Face" pitchFamily="18" charset="0"/>
              </a:rPr>
              <a:t>At 04 September we had several events shared with the Macedon and Romanians volunteers from Youth Exchange</a:t>
            </a:r>
            <a:endParaRPr kumimoji="0" lang="tr-TR" sz="2000" b="1" i="0" u="none" strike="noStrike" kern="1200" cap="none" spc="0" normalizeH="0" baseline="0" noProof="0" dirty="0">
              <a:ln>
                <a:noFill/>
              </a:ln>
              <a:solidFill>
                <a:schemeClr val="tx1">
                  <a:lumMod val="75000"/>
                  <a:lumOff val="25000"/>
                </a:schemeClr>
              </a:solidFill>
              <a:effectLst/>
              <a:uLnTx/>
              <a:uFillTx/>
              <a:latin typeface="Baskerville Old Face" pitchFamily="18" charset="0"/>
            </a:endParaRPr>
          </a:p>
        </p:txBody>
      </p:sp>
      <p:sp>
        <p:nvSpPr>
          <p:cNvPr id="12" name="TextBox 10"/>
          <p:cNvSpPr txBox="1"/>
          <p:nvPr/>
        </p:nvSpPr>
        <p:spPr bwMode="auto">
          <a:xfrm>
            <a:off x="827584" y="3861048"/>
            <a:ext cx="4752528" cy="646331"/>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endParaRPr lang="en-US" altLang="ko-KR" b="1" dirty="0" smtClean="0">
              <a:solidFill>
                <a:schemeClr val="tx1">
                  <a:lumMod val="75000"/>
                  <a:lumOff val="25000"/>
                </a:schemeClr>
              </a:solidFill>
              <a:cs typeface="Arial" pitchFamily="34" charset="0"/>
            </a:endParaRPr>
          </a:p>
          <a:p>
            <a:pPr>
              <a:defRPr/>
            </a:pPr>
            <a:endParaRPr lang="en-US" altLang="ko-KR" b="1" dirty="0">
              <a:solidFill>
                <a:schemeClr val="tx1">
                  <a:lumMod val="75000"/>
                  <a:lumOff val="25000"/>
                </a:schemeClr>
              </a:solidFill>
              <a:cs typeface="Arial" pitchFamily="34" charset="0"/>
            </a:endParaRPr>
          </a:p>
        </p:txBody>
      </p:sp>
      <p:sp>
        <p:nvSpPr>
          <p:cNvPr id="17" name="16 Dikdörtgen"/>
          <p:cNvSpPr/>
          <p:nvPr/>
        </p:nvSpPr>
        <p:spPr>
          <a:xfrm>
            <a:off x="539552" y="2132856"/>
            <a:ext cx="7164288" cy="2092881"/>
          </a:xfrm>
          <a:prstGeom prst="rect">
            <a:avLst/>
          </a:prstGeom>
        </p:spPr>
        <p:txBody>
          <a:bodyPr wrap="square">
            <a:spAutoFit/>
          </a:bodyPr>
          <a:lstStyle/>
          <a:p>
            <a:pPr marL="457200" indent="-457200">
              <a:buAutoNum type="arabicPeriod"/>
            </a:pPr>
            <a:r>
              <a:rPr lang="en-US" sz="2000" b="1" dirty="0" smtClean="0">
                <a:solidFill>
                  <a:schemeClr val="tx1">
                    <a:lumMod val="75000"/>
                    <a:lumOff val="25000"/>
                  </a:schemeClr>
                </a:solidFill>
                <a:latin typeface="Baskerville Old Face" pitchFamily="18" charset="0"/>
              </a:rPr>
              <a:t>EVS </a:t>
            </a:r>
            <a:r>
              <a:rPr lang="tr-TR" sz="2000" b="1" dirty="0" err="1" smtClean="0">
                <a:solidFill>
                  <a:schemeClr val="tx1">
                    <a:lumMod val="75000"/>
                    <a:lumOff val="25000"/>
                  </a:schemeClr>
                </a:solidFill>
                <a:latin typeface="Baskerville Old Face" pitchFamily="18" charset="0"/>
              </a:rPr>
              <a:t>and</a:t>
            </a:r>
            <a:r>
              <a:rPr lang="tr-TR" sz="2000" b="1" dirty="0" smtClean="0">
                <a:solidFill>
                  <a:schemeClr val="tx1">
                    <a:lumMod val="75000"/>
                    <a:lumOff val="25000"/>
                  </a:schemeClr>
                </a:solidFill>
                <a:latin typeface="Baskerville Old Face" pitchFamily="18" charset="0"/>
              </a:rPr>
              <a:t>  SHOE BOX </a:t>
            </a:r>
            <a:r>
              <a:rPr lang="en-US" sz="2000" b="1" dirty="0" smtClean="0">
                <a:solidFill>
                  <a:schemeClr val="tx1">
                    <a:lumMod val="75000"/>
                    <a:lumOff val="25000"/>
                  </a:schemeClr>
                </a:solidFill>
                <a:latin typeface="Baskerville Old Face" pitchFamily="18" charset="0"/>
              </a:rPr>
              <a:t>PROJECTS </a:t>
            </a:r>
            <a:r>
              <a:rPr lang="en-US" sz="2000" b="1" dirty="0" smtClean="0">
                <a:solidFill>
                  <a:schemeClr val="tx1">
                    <a:lumMod val="75000"/>
                    <a:lumOff val="25000"/>
                  </a:schemeClr>
                </a:solidFill>
                <a:latin typeface="Baskerville Old Face" pitchFamily="18" charset="0"/>
              </a:rPr>
              <a:t>PRESENTATIONS</a:t>
            </a:r>
            <a:endParaRPr lang="tr-TR" sz="2000" b="1" dirty="0" smtClean="0">
              <a:solidFill>
                <a:schemeClr val="tx1">
                  <a:lumMod val="75000"/>
                  <a:lumOff val="25000"/>
                </a:schemeClr>
              </a:solidFill>
              <a:latin typeface="Baskerville Old Face" pitchFamily="18" charset="0"/>
            </a:endParaRPr>
          </a:p>
          <a:p>
            <a:pPr marL="457200" indent="-457200">
              <a:buAutoNum type="arabicPeriod"/>
            </a:pPr>
            <a:endParaRPr lang="tr-TR" sz="2000" b="1" dirty="0">
              <a:solidFill>
                <a:schemeClr val="tx1">
                  <a:lumMod val="75000"/>
                  <a:lumOff val="25000"/>
                </a:schemeClr>
              </a:solidFill>
              <a:latin typeface="Baskerville Old Face" pitchFamily="18" charset="0"/>
            </a:endParaRPr>
          </a:p>
          <a:p>
            <a:pPr>
              <a:buFont typeface="Wingdings" pitchFamily="2" charset="2"/>
              <a:buChar char="Ø"/>
              <a:defRPr/>
            </a:pPr>
            <a:r>
              <a:rPr lang="tr-TR" altLang="ko-KR" b="1" dirty="0" smtClean="0">
                <a:solidFill>
                  <a:schemeClr val="tx1">
                    <a:lumMod val="75000"/>
                    <a:lumOff val="25000"/>
                  </a:schemeClr>
                </a:solidFill>
                <a:cs typeface="Arial" pitchFamily="34" charset="0"/>
              </a:rPr>
              <a:t>    </a:t>
            </a:r>
            <a:r>
              <a:rPr lang="tr-TR" altLang="ko-KR" b="1" dirty="0" err="1" smtClean="0">
                <a:solidFill>
                  <a:schemeClr val="tx1">
                    <a:lumMod val="75000"/>
                    <a:lumOff val="25000"/>
                  </a:schemeClr>
                </a:solidFill>
                <a:cs typeface="Arial" pitchFamily="34" charset="0"/>
              </a:rPr>
              <a:t>What</a:t>
            </a:r>
            <a:r>
              <a:rPr lang="tr-TR" altLang="ko-KR" b="1" dirty="0" smtClean="0">
                <a:solidFill>
                  <a:schemeClr val="tx1">
                    <a:lumMod val="75000"/>
                    <a:lumOff val="25000"/>
                  </a:schemeClr>
                </a:solidFill>
                <a:cs typeface="Arial" pitchFamily="34" charset="0"/>
              </a:rPr>
              <a:t> </a:t>
            </a:r>
            <a:r>
              <a:rPr lang="tr-TR" altLang="ko-KR" b="1" dirty="0">
                <a:solidFill>
                  <a:schemeClr val="tx1">
                    <a:lumMod val="75000"/>
                    <a:lumOff val="25000"/>
                  </a:schemeClr>
                </a:solidFill>
                <a:cs typeface="Arial" pitchFamily="34" charset="0"/>
              </a:rPr>
              <a:t>is EVS?</a:t>
            </a:r>
          </a:p>
          <a:p>
            <a:pPr>
              <a:buFont typeface="Wingdings" pitchFamily="2" charset="2"/>
              <a:buChar char="Ø"/>
              <a:defRPr/>
            </a:pPr>
            <a:r>
              <a:rPr lang="tr-TR" altLang="ko-KR" b="1" dirty="0" smtClean="0">
                <a:solidFill>
                  <a:schemeClr val="tx1">
                    <a:lumMod val="75000"/>
                    <a:lumOff val="25000"/>
                  </a:schemeClr>
                </a:solidFill>
                <a:cs typeface="Arial" pitchFamily="34" charset="0"/>
              </a:rPr>
              <a:t>    </a:t>
            </a:r>
            <a:r>
              <a:rPr lang="tr-TR" altLang="ko-KR" b="1" dirty="0" err="1" smtClean="0">
                <a:solidFill>
                  <a:schemeClr val="tx1">
                    <a:lumMod val="75000"/>
                    <a:lumOff val="25000"/>
                  </a:schemeClr>
                </a:solidFill>
                <a:cs typeface="Arial" pitchFamily="34" charset="0"/>
              </a:rPr>
              <a:t>Shoe</a:t>
            </a:r>
            <a:r>
              <a:rPr lang="tr-TR" altLang="ko-KR" b="1" dirty="0" smtClean="0">
                <a:solidFill>
                  <a:schemeClr val="tx1">
                    <a:lumMod val="75000"/>
                    <a:lumOff val="25000"/>
                  </a:schemeClr>
                </a:solidFill>
                <a:cs typeface="Arial" pitchFamily="34" charset="0"/>
              </a:rPr>
              <a:t> </a:t>
            </a:r>
            <a:r>
              <a:rPr lang="tr-TR" altLang="ko-KR" b="1" dirty="0" err="1">
                <a:solidFill>
                  <a:schemeClr val="tx1">
                    <a:lumMod val="75000"/>
                    <a:lumOff val="25000"/>
                  </a:schemeClr>
                </a:solidFill>
                <a:cs typeface="Arial" pitchFamily="34" charset="0"/>
              </a:rPr>
              <a:t>Box</a:t>
            </a:r>
            <a:r>
              <a:rPr lang="tr-TR" altLang="ko-KR" b="1" dirty="0">
                <a:solidFill>
                  <a:schemeClr val="tx1">
                    <a:lumMod val="75000"/>
                    <a:lumOff val="25000"/>
                  </a:schemeClr>
                </a:solidFill>
                <a:cs typeface="Arial" pitchFamily="34" charset="0"/>
              </a:rPr>
              <a:t> Project</a:t>
            </a:r>
          </a:p>
          <a:p>
            <a:pPr>
              <a:buFont typeface="Wingdings" pitchFamily="2" charset="2"/>
              <a:buChar char="Ø"/>
              <a:defRPr/>
            </a:pPr>
            <a:r>
              <a:rPr lang="tr-TR" altLang="ko-KR" b="1" dirty="0" smtClean="0">
                <a:solidFill>
                  <a:schemeClr val="tx1">
                    <a:lumMod val="75000"/>
                    <a:lumOff val="25000"/>
                  </a:schemeClr>
                </a:solidFill>
                <a:cs typeface="Arial" pitchFamily="34" charset="0"/>
              </a:rPr>
              <a:t>    </a:t>
            </a:r>
            <a:r>
              <a:rPr lang="tr-TR" altLang="ko-KR" b="1" dirty="0" err="1" smtClean="0">
                <a:solidFill>
                  <a:schemeClr val="tx1">
                    <a:lumMod val="75000"/>
                    <a:lumOff val="25000"/>
                  </a:schemeClr>
                </a:solidFill>
                <a:cs typeface="Arial" pitchFamily="34" charset="0"/>
              </a:rPr>
              <a:t>Topic</a:t>
            </a:r>
            <a:r>
              <a:rPr lang="tr-TR" altLang="ko-KR" b="1" dirty="0" smtClean="0">
                <a:solidFill>
                  <a:schemeClr val="tx1">
                    <a:lumMod val="75000"/>
                    <a:lumOff val="25000"/>
                  </a:schemeClr>
                </a:solidFill>
                <a:cs typeface="Arial" pitchFamily="34" charset="0"/>
              </a:rPr>
              <a:t> </a:t>
            </a:r>
            <a:r>
              <a:rPr lang="tr-TR" altLang="ko-KR" b="1" dirty="0">
                <a:solidFill>
                  <a:schemeClr val="tx1">
                    <a:lumMod val="75000"/>
                    <a:lumOff val="25000"/>
                  </a:schemeClr>
                </a:solidFill>
                <a:cs typeface="Arial" pitchFamily="34" charset="0"/>
              </a:rPr>
              <a:t>of </a:t>
            </a:r>
            <a:r>
              <a:rPr lang="tr-TR" altLang="ko-KR" b="1" dirty="0" err="1">
                <a:solidFill>
                  <a:schemeClr val="tx1">
                    <a:lumMod val="75000"/>
                    <a:lumOff val="25000"/>
                  </a:schemeClr>
                </a:solidFill>
                <a:cs typeface="Arial" pitchFamily="34" charset="0"/>
              </a:rPr>
              <a:t>the</a:t>
            </a:r>
            <a:r>
              <a:rPr lang="tr-TR" altLang="ko-KR" b="1" dirty="0">
                <a:solidFill>
                  <a:schemeClr val="tx1">
                    <a:lumMod val="75000"/>
                    <a:lumOff val="25000"/>
                  </a:schemeClr>
                </a:solidFill>
                <a:cs typeface="Arial" pitchFamily="34" charset="0"/>
              </a:rPr>
              <a:t> Project</a:t>
            </a:r>
          </a:p>
          <a:p>
            <a:pPr>
              <a:buFont typeface="Wingdings" pitchFamily="2" charset="2"/>
              <a:buChar char="Ø"/>
              <a:defRPr/>
            </a:pPr>
            <a:r>
              <a:rPr lang="tr-TR" altLang="ko-KR" b="1" dirty="0" smtClean="0">
                <a:solidFill>
                  <a:schemeClr val="tx1">
                    <a:lumMod val="75000"/>
                    <a:lumOff val="25000"/>
                  </a:schemeClr>
                </a:solidFill>
                <a:cs typeface="Arial" pitchFamily="34" charset="0"/>
              </a:rPr>
              <a:t>    </a:t>
            </a:r>
            <a:r>
              <a:rPr lang="tr-TR" altLang="ko-KR" b="1" dirty="0" err="1" smtClean="0">
                <a:solidFill>
                  <a:schemeClr val="tx1">
                    <a:lumMod val="75000"/>
                    <a:lumOff val="25000"/>
                  </a:schemeClr>
                </a:solidFill>
                <a:cs typeface="Arial" pitchFamily="34" charset="0"/>
              </a:rPr>
              <a:t>Activities</a:t>
            </a:r>
            <a:endParaRPr lang="en-US" altLang="ko-KR" b="1" dirty="0">
              <a:solidFill>
                <a:schemeClr val="tx1">
                  <a:lumMod val="75000"/>
                  <a:lumOff val="25000"/>
                </a:schemeClr>
              </a:solidFill>
              <a:cs typeface="Arial" pitchFamily="34" charset="0"/>
            </a:endParaRPr>
          </a:p>
          <a:p>
            <a:endParaRPr lang="en-US" dirty="0" smtClean="0"/>
          </a:p>
        </p:txBody>
      </p:sp>
      <p:sp>
        <p:nvSpPr>
          <p:cNvPr id="18" name="17 Dikdörtgen"/>
          <p:cNvSpPr/>
          <p:nvPr/>
        </p:nvSpPr>
        <p:spPr>
          <a:xfrm>
            <a:off x="467544" y="4581128"/>
            <a:ext cx="7164288" cy="1569660"/>
          </a:xfrm>
          <a:prstGeom prst="rect">
            <a:avLst/>
          </a:prstGeom>
        </p:spPr>
        <p:txBody>
          <a:bodyPr wrap="square">
            <a:spAutoFit/>
          </a:bodyPr>
          <a:lstStyle/>
          <a:p>
            <a:pPr marL="457200" indent="-457200">
              <a:buAutoNum type="arabicPeriod" startAt="2"/>
            </a:pPr>
            <a:r>
              <a:rPr lang="tr-TR" sz="2000" b="1" smtClean="0">
                <a:solidFill>
                  <a:schemeClr val="tx1">
                    <a:lumMod val="75000"/>
                    <a:lumOff val="25000"/>
                  </a:schemeClr>
                </a:solidFill>
                <a:latin typeface="Baskerville Old Face" pitchFamily="18" charset="0"/>
              </a:rPr>
              <a:t>VIDEO FORUM</a:t>
            </a:r>
          </a:p>
          <a:p>
            <a:pPr marL="457200" indent="-457200">
              <a:buAutoNum type="arabicPeriod" startAt="2"/>
            </a:pPr>
            <a:endParaRPr lang="tr-TR" sz="2000" b="1" dirty="0" smtClean="0">
              <a:solidFill>
                <a:schemeClr val="tx1">
                  <a:lumMod val="75000"/>
                  <a:lumOff val="25000"/>
                </a:schemeClr>
              </a:solidFill>
              <a:latin typeface="Baskerville Old Face" pitchFamily="18" charset="0"/>
            </a:endParaRPr>
          </a:p>
          <a:p>
            <a:pPr marL="457200" indent="-457200">
              <a:buFont typeface="Wingdings" pitchFamily="2" charset="2"/>
              <a:buChar char="Ø"/>
            </a:pPr>
            <a:r>
              <a:rPr lang="tr-TR" altLang="ko-KR" b="1" dirty="0" err="1" smtClean="0">
                <a:solidFill>
                  <a:schemeClr val="tx1">
                    <a:lumMod val="75000"/>
                    <a:lumOff val="25000"/>
                  </a:schemeClr>
                </a:solidFill>
                <a:cs typeface="Arial" pitchFamily="34" charset="0"/>
              </a:rPr>
              <a:t>About</a:t>
            </a:r>
            <a:r>
              <a:rPr lang="tr-TR" altLang="ko-KR" b="1" dirty="0" smtClean="0">
                <a:solidFill>
                  <a:schemeClr val="tx1">
                    <a:lumMod val="75000"/>
                    <a:lumOff val="25000"/>
                  </a:schemeClr>
                </a:solidFill>
                <a:cs typeface="Arial" pitchFamily="34" charset="0"/>
              </a:rPr>
              <a:t> </a:t>
            </a:r>
            <a:r>
              <a:rPr lang="tr-TR" altLang="ko-KR" b="1" dirty="0" err="1" smtClean="0">
                <a:solidFill>
                  <a:schemeClr val="tx1">
                    <a:lumMod val="75000"/>
                    <a:lumOff val="25000"/>
                  </a:schemeClr>
                </a:solidFill>
                <a:cs typeface="Arial" pitchFamily="34" charset="0"/>
              </a:rPr>
              <a:t>Children</a:t>
            </a:r>
            <a:r>
              <a:rPr lang="tr-TR" altLang="ko-KR" b="1" dirty="0" smtClean="0">
                <a:solidFill>
                  <a:schemeClr val="tx1">
                    <a:lumMod val="75000"/>
                    <a:lumOff val="25000"/>
                  </a:schemeClr>
                </a:solidFill>
                <a:cs typeface="Arial" pitchFamily="34" charset="0"/>
              </a:rPr>
              <a:t> </a:t>
            </a:r>
            <a:r>
              <a:rPr lang="tr-TR" altLang="ko-KR" b="1" dirty="0" err="1" smtClean="0">
                <a:solidFill>
                  <a:schemeClr val="tx1">
                    <a:lumMod val="75000"/>
                    <a:lumOff val="25000"/>
                  </a:schemeClr>
                </a:solidFill>
                <a:cs typeface="Arial" pitchFamily="34" charset="0"/>
              </a:rPr>
              <a:t>Rights</a:t>
            </a:r>
            <a:endParaRPr lang="tr-TR" altLang="ko-KR" b="1" dirty="0" smtClean="0">
              <a:solidFill>
                <a:schemeClr val="tx1">
                  <a:lumMod val="75000"/>
                  <a:lumOff val="25000"/>
                </a:schemeClr>
              </a:solidFill>
              <a:cs typeface="Arial" pitchFamily="34" charset="0"/>
            </a:endParaRPr>
          </a:p>
          <a:p>
            <a:pPr marL="457200" indent="-457200"/>
            <a:endParaRPr lang="tr-TR" sz="2000" b="1" dirty="0">
              <a:solidFill>
                <a:schemeClr val="tx1">
                  <a:lumMod val="75000"/>
                  <a:lumOff val="25000"/>
                </a:schemeClr>
              </a:solidFill>
              <a:latin typeface="Baskerville Old Face" pitchFamily="18" charset="0"/>
            </a:endParaRPr>
          </a:p>
          <a:p>
            <a:endParaRPr lang="en-US" dirty="0" smtClean="0"/>
          </a:p>
        </p:txBody>
      </p:sp>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476672"/>
            <a:ext cx="8028384" cy="1069514"/>
          </a:xfrm>
        </p:spPr>
        <p:txBody>
          <a:bodyPr>
            <a:noAutofit/>
          </a:bodyPr>
          <a:lstStyle/>
          <a:p>
            <a:r>
              <a:rPr lang="en-US" altLang="ko-KR" sz="3200" dirty="0" smtClean="0">
                <a:latin typeface="Baskerville Old Face" pitchFamily="18" charset="0"/>
              </a:rPr>
              <a:t> </a:t>
            </a:r>
            <a:r>
              <a:rPr lang="tr-TR" altLang="ko-KR" sz="3200" dirty="0" smtClean="0">
                <a:latin typeface="Baskerville Old Face" pitchFamily="18" charset="0"/>
              </a:rPr>
              <a:t>+</a:t>
            </a:r>
            <a:r>
              <a:rPr lang="tr-TR" altLang="ko-KR" sz="3200" dirty="0" smtClean="0">
                <a:latin typeface="Baskerville Old Face" pitchFamily="18" charset="0"/>
              </a:rPr>
              <a:t>ERASMUS, </a:t>
            </a:r>
            <a:r>
              <a:rPr lang="en-US" sz="3200" dirty="0" smtClean="0">
                <a:latin typeface="Baskerville Old Face" pitchFamily="18" charset="0"/>
              </a:rPr>
              <a:t>EVS </a:t>
            </a:r>
            <a:r>
              <a:rPr lang="tr-TR" sz="3200" dirty="0" err="1" smtClean="0">
                <a:latin typeface="Baskerville Old Face" pitchFamily="18" charset="0"/>
              </a:rPr>
              <a:t>and</a:t>
            </a:r>
            <a:r>
              <a:rPr lang="tr-TR" sz="3200" dirty="0" smtClean="0">
                <a:latin typeface="Baskerville Old Face" pitchFamily="18" charset="0"/>
              </a:rPr>
              <a:t>  SHOE BOX </a:t>
            </a:r>
            <a:r>
              <a:rPr lang="en-US" sz="3200" dirty="0" smtClean="0">
                <a:latin typeface="Baskerville Old Face" pitchFamily="18" charset="0"/>
              </a:rPr>
              <a:t>PROJECTS </a:t>
            </a:r>
            <a:r>
              <a:rPr lang="en-US" sz="3200" dirty="0" smtClean="0">
                <a:latin typeface="Baskerville Old Face" pitchFamily="18" charset="0"/>
              </a:rPr>
              <a:t>PRESENTATIONS</a:t>
            </a:r>
            <a:r>
              <a:rPr lang="tr-TR" sz="3200" dirty="0" smtClean="0">
                <a:latin typeface="Baskerville Old Face" pitchFamily="18" charset="0"/>
              </a:rPr>
              <a:t/>
            </a:r>
            <a:br>
              <a:rPr lang="tr-TR" sz="3200" dirty="0" smtClean="0">
                <a:latin typeface="Baskerville Old Face" pitchFamily="18" charset="0"/>
              </a:rPr>
            </a:br>
            <a:endParaRPr lang="ko-KR" altLang="en-US" sz="3200" dirty="0"/>
          </a:p>
        </p:txBody>
      </p:sp>
      <p:pic>
        <p:nvPicPr>
          <p:cNvPr id="2050" name="Picture 2" descr="C:\Users\w7\Desktop\EVS in Romania\YOUTHXCHANGE\-macedon-foto\IMG_0008.JPG"/>
          <p:cNvPicPr>
            <a:picLocks noChangeAspect="1" noChangeArrowheads="1"/>
          </p:cNvPicPr>
          <p:nvPr/>
        </p:nvPicPr>
        <p:blipFill>
          <a:blip r:embed="rId2" cstate="print"/>
          <a:srcRect/>
          <a:stretch>
            <a:fillRect/>
          </a:stretch>
        </p:blipFill>
        <p:spPr bwMode="auto">
          <a:xfrm>
            <a:off x="1475656" y="1628800"/>
            <a:ext cx="6048262" cy="4536504"/>
          </a:xfrm>
          <a:prstGeom prst="ellipse">
            <a:avLst/>
          </a:prstGeom>
          <a:noFill/>
          <a:ln w="38100">
            <a:solidFill>
              <a:schemeClr val="tx1"/>
            </a:solidFill>
          </a:ln>
          <a:effectLst>
            <a:outerShdw blurRad="152400" dist="317500" dir="5400000" sx="90000" sy="-19000" rotWithShape="0">
              <a:prstClr val="black">
                <a:alpha val="15000"/>
              </a:prstClr>
            </a:outerShdw>
            <a:reflection blurRad="6350" stA="50000" endA="275" endPos="40000" dist="101600" dir="5400000" sy="-100000" algn="bl" rotWithShape="0"/>
          </a:effectLst>
        </p:spPr>
      </p:pic>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683568" y="476672"/>
            <a:ext cx="8028384" cy="692696"/>
          </a:xfrm>
        </p:spPr>
        <p:txBody>
          <a:bodyPr>
            <a:noAutofit/>
          </a:bodyPr>
          <a:lstStyle/>
          <a:p>
            <a:r>
              <a:rPr lang="en-US" altLang="ko-KR" sz="2800" dirty="0" smtClean="0">
                <a:latin typeface="Baskerville Old Face" pitchFamily="18" charset="0"/>
              </a:rPr>
              <a:t> </a:t>
            </a:r>
            <a:r>
              <a:rPr lang="tr-TR" altLang="ko-KR" sz="2800" dirty="0" smtClean="0">
                <a:latin typeface="Baskerville Old Face" pitchFamily="18" charset="0"/>
              </a:rPr>
              <a:t>+</a:t>
            </a:r>
            <a:r>
              <a:rPr lang="tr-TR" altLang="ko-KR" sz="2800" dirty="0" smtClean="0">
                <a:latin typeface="Baskerville Old Face" pitchFamily="18" charset="0"/>
              </a:rPr>
              <a:t>ERASMUS, </a:t>
            </a:r>
            <a:r>
              <a:rPr lang="en-US" sz="2800" dirty="0" smtClean="0">
                <a:latin typeface="Baskerville Old Face" pitchFamily="18" charset="0"/>
              </a:rPr>
              <a:t>EVS </a:t>
            </a:r>
            <a:r>
              <a:rPr lang="tr-TR" sz="2800" dirty="0" err="1" smtClean="0">
                <a:latin typeface="Baskerville Old Face" pitchFamily="18" charset="0"/>
              </a:rPr>
              <a:t>and</a:t>
            </a:r>
            <a:r>
              <a:rPr lang="tr-TR" sz="2800" dirty="0" smtClean="0">
                <a:latin typeface="Baskerville Old Face" pitchFamily="18" charset="0"/>
              </a:rPr>
              <a:t>  SHOE BOX </a:t>
            </a:r>
            <a:r>
              <a:rPr lang="en-US" sz="2800" dirty="0" smtClean="0">
                <a:latin typeface="Baskerville Old Face" pitchFamily="18" charset="0"/>
              </a:rPr>
              <a:t>PROJECTS </a:t>
            </a:r>
            <a:r>
              <a:rPr lang="en-US" sz="2800" dirty="0" smtClean="0">
                <a:latin typeface="Baskerville Old Face" pitchFamily="18" charset="0"/>
              </a:rPr>
              <a:t>PRESENTATIONS</a:t>
            </a:r>
            <a:r>
              <a:rPr lang="tr-TR" sz="2800" dirty="0" smtClean="0">
                <a:latin typeface="Baskerville Old Face" pitchFamily="18" charset="0"/>
              </a:rPr>
              <a:t/>
            </a:r>
            <a:br>
              <a:rPr lang="tr-TR" sz="2800" dirty="0" smtClean="0">
                <a:latin typeface="Baskerville Old Face" pitchFamily="18" charset="0"/>
              </a:rPr>
            </a:br>
            <a:endParaRPr lang="ko-KR" altLang="en-US" sz="2800" dirty="0"/>
          </a:p>
        </p:txBody>
      </p:sp>
      <p:pic>
        <p:nvPicPr>
          <p:cNvPr id="14" name="13 Resim" descr="40760388_675924182794808_6435388651965775872_n.jpg"/>
          <p:cNvPicPr>
            <a:picLocks noChangeAspect="1"/>
          </p:cNvPicPr>
          <p:nvPr/>
        </p:nvPicPr>
        <p:blipFill>
          <a:blip r:embed="rId2" cstate="print"/>
          <a:stretch>
            <a:fillRect/>
          </a:stretch>
        </p:blipFill>
        <p:spPr>
          <a:xfrm>
            <a:off x="251520" y="1412776"/>
            <a:ext cx="3600400" cy="48005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 name="19 Metin kutusu"/>
          <p:cNvSpPr txBox="1"/>
          <p:nvPr/>
        </p:nvSpPr>
        <p:spPr>
          <a:xfrm>
            <a:off x="4427984" y="2276872"/>
            <a:ext cx="4248472" cy="2862322"/>
          </a:xfrm>
          <a:prstGeom prst="rect">
            <a:avLst/>
          </a:prstGeom>
          <a:noFill/>
        </p:spPr>
        <p:txBody>
          <a:bodyPr wrap="square" rtlCol="0">
            <a:spAutoFit/>
          </a:bodyPr>
          <a:lstStyle/>
          <a:p>
            <a:pPr>
              <a:buFont typeface="Arial" pitchFamily="34" charset="0"/>
              <a:buChar char="•"/>
            </a:pPr>
            <a:r>
              <a:rPr lang="tr-TR" dirty="0" smtClean="0"/>
              <a:t> </a:t>
            </a:r>
            <a:r>
              <a:rPr lang="tr-TR" dirty="0" err="1" smtClean="0"/>
              <a:t>We</a:t>
            </a:r>
            <a:r>
              <a:rPr lang="tr-TR" dirty="0" smtClean="0"/>
              <a:t> </a:t>
            </a:r>
            <a:r>
              <a:rPr lang="tr-TR" dirty="0" err="1" smtClean="0"/>
              <a:t>talked</a:t>
            </a:r>
            <a:r>
              <a:rPr lang="tr-TR" dirty="0" smtClean="0"/>
              <a:t> </a:t>
            </a:r>
            <a:r>
              <a:rPr lang="tr-TR" dirty="0" err="1" smtClean="0"/>
              <a:t>with</a:t>
            </a:r>
            <a:r>
              <a:rPr lang="tr-TR" dirty="0" smtClean="0"/>
              <a:t> </a:t>
            </a:r>
            <a:r>
              <a:rPr lang="tr-TR" dirty="0" err="1" smtClean="0"/>
              <a:t>together</a:t>
            </a:r>
            <a:r>
              <a:rPr lang="tr-TR" dirty="0" smtClean="0"/>
              <a:t>. </a:t>
            </a:r>
            <a:r>
              <a:rPr lang="en-US" dirty="0" smtClean="0"/>
              <a:t>What </a:t>
            </a:r>
            <a:r>
              <a:rPr lang="en-US" dirty="0" smtClean="0"/>
              <a:t>is </a:t>
            </a:r>
            <a:r>
              <a:rPr lang="en-US" dirty="0" smtClean="0"/>
              <a:t>EVS?</a:t>
            </a:r>
            <a:r>
              <a:rPr lang="tr-TR" dirty="0" smtClean="0"/>
              <a:t> </a:t>
            </a:r>
            <a:r>
              <a:rPr lang="en-US" dirty="0" smtClean="0"/>
              <a:t>Who </a:t>
            </a:r>
            <a:r>
              <a:rPr lang="en-US" dirty="0" smtClean="0"/>
              <a:t>can do EVS? How long </a:t>
            </a:r>
            <a:r>
              <a:rPr lang="en-US" dirty="0" smtClean="0"/>
              <a:t>can </a:t>
            </a:r>
            <a:r>
              <a:rPr lang="en-US" dirty="0" smtClean="0"/>
              <a:t>be EVS? </a:t>
            </a:r>
            <a:endParaRPr lang="tr-TR" dirty="0" smtClean="0"/>
          </a:p>
          <a:p>
            <a:pPr>
              <a:buFont typeface="Arial" pitchFamily="34" charset="0"/>
              <a:buChar char="•"/>
            </a:pPr>
            <a:endParaRPr lang="tr-TR" dirty="0" smtClean="0"/>
          </a:p>
          <a:p>
            <a:pPr>
              <a:buFont typeface="Arial" pitchFamily="34" charset="0"/>
              <a:buChar char="•"/>
            </a:pPr>
            <a:r>
              <a:rPr lang="tr-TR" dirty="0" smtClean="0"/>
              <a:t>  </a:t>
            </a:r>
            <a:r>
              <a:rPr lang="en-US" dirty="0" smtClean="0"/>
              <a:t>We </a:t>
            </a:r>
            <a:r>
              <a:rPr lang="en-US" dirty="0" smtClean="0"/>
              <a:t>described our project. What is the our project topic? Which do we do activity? Whom with do we working together</a:t>
            </a:r>
            <a:r>
              <a:rPr lang="en-US" dirty="0" smtClean="0"/>
              <a:t>?</a:t>
            </a:r>
            <a:endParaRPr lang="tr-TR" dirty="0" smtClean="0"/>
          </a:p>
          <a:p>
            <a:pPr>
              <a:buFont typeface="Arial" pitchFamily="34" charset="0"/>
              <a:buChar char="•"/>
            </a:pPr>
            <a:endParaRPr lang="tr-TR" dirty="0" smtClean="0"/>
          </a:p>
          <a:p>
            <a:pPr>
              <a:buFont typeface="Arial" pitchFamily="34" charset="0"/>
              <a:buChar char="•"/>
            </a:pPr>
            <a:r>
              <a:rPr lang="tr-TR" dirty="0" smtClean="0"/>
              <a:t>A</a:t>
            </a:r>
            <a:r>
              <a:rPr lang="en-US" dirty="0" err="1" smtClean="0"/>
              <a:t>lso</a:t>
            </a:r>
            <a:r>
              <a:rPr lang="en-US" dirty="0" smtClean="0"/>
              <a:t> </a:t>
            </a:r>
            <a:r>
              <a:rPr lang="en-US" dirty="0" smtClean="0"/>
              <a:t>we talked about how voluntary </a:t>
            </a:r>
            <a:r>
              <a:rPr lang="en-US" dirty="0" smtClean="0"/>
              <a:t>life</a:t>
            </a:r>
            <a:r>
              <a:rPr lang="tr-TR" dirty="0" smtClean="0"/>
              <a:t>. </a:t>
            </a:r>
            <a:r>
              <a:rPr lang="tr-TR" dirty="0" err="1" smtClean="0"/>
              <a:t>Then</a:t>
            </a:r>
            <a:r>
              <a:rPr lang="tr-TR" dirty="0" smtClean="0"/>
              <a:t> </a:t>
            </a:r>
            <a:r>
              <a:rPr lang="en-US" dirty="0" smtClean="0"/>
              <a:t>we </a:t>
            </a:r>
            <a:r>
              <a:rPr lang="en-US" dirty="0" smtClean="0"/>
              <a:t>answered the their questions </a:t>
            </a:r>
            <a:r>
              <a:rPr lang="tr-TR" dirty="0" smtClean="0"/>
              <a:t>.</a:t>
            </a:r>
          </a:p>
          <a:p>
            <a:endParaRPr lang="tr-TR" dirty="0"/>
          </a:p>
        </p:txBody>
      </p:sp>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7\Desktop\EVS in Romania\YOUTHXCHANGE\-macedon-foto\40790356_746643505678164_5272418332635561984_n.jpg"/>
          <p:cNvPicPr>
            <a:picLocks noChangeAspect="1" noChangeArrowheads="1"/>
          </p:cNvPicPr>
          <p:nvPr/>
        </p:nvPicPr>
        <p:blipFill>
          <a:blip r:embed="rId2" cstate="print"/>
          <a:srcRect/>
          <a:stretch>
            <a:fillRect/>
          </a:stretch>
        </p:blipFill>
        <p:spPr bwMode="auto">
          <a:xfrm>
            <a:off x="0" y="2841279"/>
            <a:ext cx="4406462" cy="40167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10 Resim" descr="41168160_2388229931187981_3185595522824011776_n.jpg"/>
          <p:cNvPicPr>
            <a:picLocks noChangeAspect="1"/>
          </p:cNvPicPr>
          <p:nvPr/>
        </p:nvPicPr>
        <p:blipFill>
          <a:blip r:embed="rId3" cstate="print"/>
          <a:stretch>
            <a:fillRect/>
          </a:stretch>
        </p:blipFill>
        <p:spPr>
          <a:xfrm>
            <a:off x="4512501" y="260648"/>
            <a:ext cx="4631499" cy="34736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11 Dikdörtgen"/>
          <p:cNvSpPr/>
          <p:nvPr/>
        </p:nvSpPr>
        <p:spPr>
          <a:xfrm>
            <a:off x="0" y="1268760"/>
            <a:ext cx="4392488" cy="830997"/>
          </a:xfrm>
          <a:prstGeom prst="rect">
            <a:avLst/>
          </a:prstGeom>
        </p:spPr>
        <p:txBody>
          <a:bodyPr wrap="square">
            <a:spAutoFit/>
          </a:bodyPr>
          <a:lstStyle/>
          <a:p>
            <a:r>
              <a:rPr lang="tr-TR" altLang="ko-KR" sz="2400" dirty="0" smtClean="0">
                <a:latin typeface="Baskerville Old Face" pitchFamily="18" charset="0"/>
              </a:rPr>
              <a:t>+ERASMUS, </a:t>
            </a:r>
            <a:r>
              <a:rPr lang="en-US" sz="2400" dirty="0" smtClean="0">
                <a:latin typeface="Baskerville Old Face" pitchFamily="18" charset="0"/>
              </a:rPr>
              <a:t>EVS </a:t>
            </a:r>
            <a:r>
              <a:rPr lang="en-US" sz="2400" dirty="0" smtClean="0">
                <a:latin typeface="Baskerville Old Face" pitchFamily="18" charset="0"/>
              </a:rPr>
              <a:t>PROJECTS </a:t>
            </a:r>
            <a:r>
              <a:rPr lang="en-US" sz="2400" dirty="0" smtClean="0">
                <a:latin typeface="Baskerville Old Face" pitchFamily="18" charset="0"/>
              </a:rPr>
              <a:t>PRESENTATIONS</a:t>
            </a:r>
            <a:endParaRPr lang="tr-TR" sz="2400" dirty="0"/>
          </a:p>
        </p:txBody>
      </p:sp>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41029652_517662065345084_607206228447199232_n.jpg"/>
          <p:cNvPicPr>
            <a:picLocks noChangeAspect="1"/>
          </p:cNvPicPr>
          <p:nvPr/>
        </p:nvPicPr>
        <p:blipFill>
          <a:blip r:embed="rId2" cstate="print"/>
          <a:stretch>
            <a:fillRect/>
          </a:stretch>
        </p:blipFill>
        <p:spPr>
          <a:xfrm>
            <a:off x="5220072" y="332656"/>
            <a:ext cx="3510390" cy="4680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4 Resim" descr="41135299_2053490474950376_479511331704143872_n.jpg"/>
          <p:cNvPicPr>
            <a:picLocks noChangeAspect="1"/>
          </p:cNvPicPr>
          <p:nvPr/>
        </p:nvPicPr>
        <p:blipFill>
          <a:blip r:embed="rId3" cstate="print"/>
          <a:stretch>
            <a:fillRect/>
          </a:stretch>
        </p:blipFill>
        <p:spPr>
          <a:xfrm>
            <a:off x="0" y="2996952"/>
            <a:ext cx="4704523" cy="35283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5 Dikdörtgen"/>
          <p:cNvSpPr/>
          <p:nvPr/>
        </p:nvSpPr>
        <p:spPr>
          <a:xfrm>
            <a:off x="323528" y="1268760"/>
            <a:ext cx="3347864" cy="830997"/>
          </a:xfrm>
          <a:prstGeom prst="rect">
            <a:avLst/>
          </a:prstGeom>
        </p:spPr>
        <p:txBody>
          <a:bodyPr wrap="square">
            <a:spAutoFit/>
          </a:bodyPr>
          <a:lstStyle/>
          <a:p>
            <a:r>
              <a:rPr lang="tr-TR" sz="2400" dirty="0" smtClean="0">
                <a:latin typeface="Baskerville Old Face" pitchFamily="18" charset="0"/>
              </a:rPr>
              <a:t>SHOE BOX </a:t>
            </a:r>
            <a:r>
              <a:rPr lang="en-US" sz="2400" dirty="0" smtClean="0">
                <a:latin typeface="Baskerville Old Face" pitchFamily="18" charset="0"/>
              </a:rPr>
              <a:t>PROJECTS PRESENTATIONS</a:t>
            </a:r>
            <a:endParaRPr lang="tr-TR" sz="2400" dirty="0"/>
          </a:p>
        </p:txBody>
      </p:sp>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kutusu"/>
          <p:cNvSpPr txBox="1"/>
          <p:nvPr/>
        </p:nvSpPr>
        <p:spPr>
          <a:xfrm>
            <a:off x="1187624" y="1268760"/>
            <a:ext cx="4248472" cy="584775"/>
          </a:xfrm>
          <a:prstGeom prst="rect">
            <a:avLst/>
          </a:prstGeom>
          <a:noFill/>
        </p:spPr>
        <p:txBody>
          <a:bodyPr wrap="square" rtlCol="0">
            <a:spAutoFit/>
          </a:bodyPr>
          <a:lstStyle/>
          <a:p>
            <a:r>
              <a:rPr lang="tr-TR" sz="3200" dirty="0" smtClean="0">
                <a:latin typeface="Baskerville Old Face" pitchFamily="18" charset="0"/>
              </a:rPr>
              <a:t>VIDEO FORUM</a:t>
            </a:r>
            <a:endParaRPr lang="tr-TR" sz="3200" dirty="0">
              <a:latin typeface="Baskerville Old Face" pitchFamily="18" charset="0"/>
            </a:endParaRPr>
          </a:p>
        </p:txBody>
      </p:sp>
      <p:pic>
        <p:nvPicPr>
          <p:cNvPr id="9" name="Picture 2" descr="C:\Users\w7\Desktop\EVS in Romania\LOGO1.jpg"/>
          <p:cNvPicPr>
            <a:picLocks noChangeAspect="1" noChangeArrowheads="1"/>
          </p:cNvPicPr>
          <p:nvPr/>
        </p:nvPicPr>
        <p:blipFill>
          <a:blip r:embed="rId2" cstate="print"/>
          <a:srcRect/>
          <a:stretch>
            <a:fillRect/>
          </a:stretch>
        </p:blipFill>
        <p:spPr bwMode="auto">
          <a:xfrm>
            <a:off x="7668344" y="5822504"/>
            <a:ext cx="1035496" cy="1035496"/>
          </a:xfrm>
          <a:prstGeom prst="ellipse">
            <a:avLst/>
          </a:prstGeom>
          <a:noFill/>
        </p:spPr>
      </p:pic>
      <p:pic>
        <p:nvPicPr>
          <p:cNvPr id="10" name="Picture 3" descr="C:\Users\w7\Desktop\EVS in Romania\LOGO-ANTER-1.png"/>
          <p:cNvPicPr>
            <a:picLocks noChangeAspect="1" noChangeArrowheads="1"/>
          </p:cNvPicPr>
          <p:nvPr/>
        </p:nvPicPr>
        <p:blipFill>
          <a:blip r:embed="rId3" cstate="print"/>
          <a:srcRect/>
          <a:stretch>
            <a:fillRect/>
          </a:stretch>
        </p:blipFill>
        <p:spPr bwMode="auto">
          <a:xfrm>
            <a:off x="6012160" y="5917332"/>
            <a:ext cx="1475281" cy="940668"/>
          </a:xfrm>
          <a:prstGeom prst="rect">
            <a:avLst/>
          </a:prstGeom>
          <a:noFill/>
        </p:spPr>
      </p:pic>
      <p:pic>
        <p:nvPicPr>
          <p:cNvPr id="11" name="Picture 4" descr="C:\Users\w7\Desktop\EVS in Romania\logo-erasmus-plus.png"/>
          <p:cNvPicPr>
            <a:picLocks noChangeAspect="1" noChangeArrowheads="1"/>
          </p:cNvPicPr>
          <p:nvPr/>
        </p:nvPicPr>
        <p:blipFill>
          <a:blip r:embed="rId4" cstate="print"/>
          <a:srcRect/>
          <a:stretch>
            <a:fillRect/>
          </a:stretch>
        </p:blipFill>
        <p:spPr bwMode="auto">
          <a:xfrm>
            <a:off x="3923928" y="6165304"/>
            <a:ext cx="1826766" cy="372119"/>
          </a:xfrm>
          <a:prstGeom prst="rect">
            <a:avLst/>
          </a:prstGeom>
          <a:noFill/>
        </p:spPr>
      </p:pic>
      <p:sp>
        <p:nvSpPr>
          <p:cNvPr id="6" name="5 Dikdörtgen"/>
          <p:cNvSpPr/>
          <p:nvPr/>
        </p:nvSpPr>
        <p:spPr>
          <a:xfrm>
            <a:off x="1259632" y="1916832"/>
            <a:ext cx="4327467" cy="369332"/>
          </a:xfrm>
          <a:prstGeom prst="rect">
            <a:avLst/>
          </a:prstGeom>
        </p:spPr>
        <p:txBody>
          <a:bodyPr wrap="none">
            <a:spAutoFit/>
          </a:bodyPr>
          <a:lstStyle/>
          <a:p>
            <a:pPr>
              <a:buFont typeface="Arial" pitchFamily="34" charset="0"/>
              <a:buChar char="•"/>
            </a:pPr>
            <a:r>
              <a:rPr lang="tr-TR" dirty="0" smtClean="0"/>
              <a:t>   </a:t>
            </a:r>
            <a:r>
              <a:rPr lang="en-US" dirty="0" smtClean="0"/>
              <a:t>PARADA </a:t>
            </a:r>
            <a:r>
              <a:rPr lang="tr-TR" dirty="0" smtClean="0"/>
              <a:t>-</a:t>
            </a:r>
            <a:r>
              <a:rPr lang="en-US" dirty="0" smtClean="0"/>
              <a:t>Forgotten </a:t>
            </a:r>
            <a:r>
              <a:rPr lang="en-US" dirty="0" smtClean="0"/>
              <a:t>children of </a:t>
            </a:r>
            <a:r>
              <a:rPr lang="en-US" dirty="0" smtClean="0"/>
              <a:t>Bucharest</a:t>
            </a:r>
            <a:r>
              <a:rPr lang="tr-TR" dirty="0" smtClean="0"/>
              <a:t> </a:t>
            </a:r>
            <a:endParaRPr lang="tr-TR" dirty="0"/>
          </a:p>
        </p:txBody>
      </p:sp>
    </p:spTree>
    <p:extLst>
      <p:ext uri="{BB962C8B-B14F-4D97-AF65-F5344CB8AC3E}">
        <p14:creationId xmlns="" xmlns:p14="http://schemas.microsoft.com/office/powerpoint/2010/main" val="1941221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188640"/>
            <a:ext cx="8028384" cy="1069514"/>
          </a:xfrm>
        </p:spPr>
        <p:txBody>
          <a:bodyPr>
            <a:noAutofit/>
          </a:bodyPr>
          <a:lstStyle/>
          <a:p>
            <a:r>
              <a:rPr lang="en-US" altLang="ko-KR" sz="3200" dirty="0" smtClean="0">
                <a:latin typeface="Baskerville Old Face" pitchFamily="18" charset="0"/>
              </a:rPr>
              <a:t> </a:t>
            </a:r>
            <a:r>
              <a:rPr lang="tr-TR" altLang="ko-KR" sz="3200" dirty="0" smtClean="0">
                <a:latin typeface="Baskerville Old Face" pitchFamily="18" charset="0"/>
              </a:rPr>
              <a:t>PARADA-</a:t>
            </a:r>
            <a:r>
              <a:rPr lang="tr-TR" altLang="ko-KR" sz="3200" dirty="0" err="1" smtClean="0">
                <a:latin typeface="Baskerville Old Face" pitchFamily="18" charset="0"/>
              </a:rPr>
              <a:t>Forgotten</a:t>
            </a:r>
            <a:r>
              <a:rPr lang="tr-TR" altLang="ko-KR" sz="3200" dirty="0" smtClean="0">
                <a:latin typeface="Baskerville Old Face" pitchFamily="18" charset="0"/>
              </a:rPr>
              <a:t> </a:t>
            </a:r>
            <a:r>
              <a:rPr lang="tr-TR" altLang="ko-KR" sz="3200" dirty="0" err="1" smtClean="0">
                <a:latin typeface="Baskerville Old Face" pitchFamily="18" charset="0"/>
              </a:rPr>
              <a:t>Children</a:t>
            </a:r>
            <a:r>
              <a:rPr lang="tr-TR" altLang="ko-KR" sz="3200" dirty="0" smtClean="0">
                <a:latin typeface="Baskerville Old Face" pitchFamily="18" charset="0"/>
              </a:rPr>
              <a:t> of </a:t>
            </a:r>
            <a:r>
              <a:rPr lang="tr-TR" altLang="ko-KR" sz="3200" dirty="0" err="1" smtClean="0">
                <a:latin typeface="Baskerville Old Face" pitchFamily="18" charset="0"/>
              </a:rPr>
              <a:t>Bucharest</a:t>
            </a:r>
            <a:r>
              <a:rPr lang="tr-TR" altLang="ko-KR" sz="3200" dirty="0" smtClean="0">
                <a:latin typeface="Baskerville Old Face" pitchFamily="18" charset="0"/>
              </a:rPr>
              <a:t> </a:t>
            </a:r>
            <a:endParaRPr lang="ko-KR" altLang="en-US" sz="3200" dirty="0">
              <a:latin typeface="Baskerville Old Face" pitchFamily="18" charset="0"/>
            </a:endParaRPr>
          </a:p>
        </p:txBody>
      </p:sp>
      <p:sp>
        <p:nvSpPr>
          <p:cNvPr id="9" name="8 Dikdörtgen"/>
          <p:cNvSpPr/>
          <p:nvPr/>
        </p:nvSpPr>
        <p:spPr>
          <a:xfrm>
            <a:off x="3851920" y="3645024"/>
            <a:ext cx="4572000" cy="1477328"/>
          </a:xfrm>
          <a:prstGeom prst="rect">
            <a:avLst/>
          </a:prstGeom>
        </p:spPr>
        <p:txBody>
          <a:bodyPr>
            <a:spAutoFit/>
          </a:bodyPr>
          <a:lstStyle/>
          <a:p>
            <a:pPr>
              <a:buFont typeface="Wingdings" pitchFamily="2" charset="2"/>
              <a:buChar char="v"/>
            </a:pPr>
            <a:r>
              <a:rPr lang="tr-TR" dirty="0" smtClean="0"/>
              <a:t>   </a:t>
            </a:r>
            <a:r>
              <a:rPr lang="en-US" dirty="0" smtClean="0"/>
              <a:t>Work </a:t>
            </a:r>
            <a:r>
              <a:rPr lang="en-US" dirty="0" smtClean="0"/>
              <a:t>with children living in the street, to rebuild their will to live, to leave the margin of society, and to socially integrate. This is done by appealing to their artistic ability and by making use of their own resources.</a:t>
            </a:r>
            <a:endParaRPr lang="tr-TR" dirty="0"/>
          </a:p>
        </p:txBody>
      </p:sp>
      <p:sp>
        <p:nvSpPr>
          <p:cNvPr id="10" name="9 Metin kutusu"/>
          <p:cNvSpPr txBox="1"/>
          <p:nvPr/>
        </p:nvSpPr>
        <p:spPr>
          <a:xfrm>
            <a:off x="395536" y="1484784"/>
            <a:ext cx="1861407" cy="584775"/>
          </a:xfrm>
          <a:prstGeom prst="rect">
            <a:avLst/>
          </a:prstGeom>
          <a:noFill/>
        </p:spPr>
        <p:txBody>
          <a:bodyPr wrap="none" rtlCol="0">
            <a:spAutoFit/>
          </a:bodyPr>
          <a:lstStyle/>
          <a:p>
            <a:r>
              <a:rPr lang="tr-TR" sz="3200" b="1" dirty="0" smtClean="0">
                <a:latin typeface="Baskerville Old Face" pitchFamily="18" charset="0"/>
              </a:rPr>
              <a:t>PARADA</a:t>
            </a:r>
          </a:p>
        </p:txBody>
      </p:sp>
      <p:sp>
        <p:nvSpPr>
          <p:cNvPr id="11" name="10 Dikdörtgen"/>
          <p:cNvSpPr/>
          <p:nvPr/>
        </p:nvSpPr>
        <p:spPr>
          <a:xfrm>
            <a:off x="539552" y="2132856"/>
            <a:ext cx="4572000" cy="1477328"/>
          </a:xfrm>
          <a:prstGeom prst="rect">
            <a:avLst/>
          </a:prstGeom>
        </p:spPr>
        <p:txBody>
          <a:bodyPr>
            <a:spAutoFit/>
          </a:bodyPr>
          <a:lstStyle/>
          <a:p>
            <a:pPr>
              <a:buFont typeface="Wingdings" pitchFamily="2" charset="2"/>
              <a:buChar char="v"/>
            </a:pPr>
            <a:r>
              <a:rPr lang="en-US" dirty="0" smtClean="0"/>
              <a:t>In 1996, the Franco-Algerian clown </a:t>
            </a:r>
            <a:r>
              <a:rPr lang="en-US" dirty="0" err="1" smtClean="0"/>
              <a:t>Miloud</a:t>
            </a:r>
            <a:r>
              <a:rPr lang="en-US" dirty="0" smtClean="0"/>
              <a:t> </a:t>
            </a:r>
            <a:r>
              <a:rPr lang="en-US" dirty="0" err="1" smtClean="0"/>
              <a:t>Oukili</a:t>
            </a:r>
            <a:r>
              <a:rPr lang="en-US" dirty="0" smtClean="0"/>
              <a:t> created the </a:t>
            </a:r>
            <a:r>
              <a:rPr lang="en-US" dirty="0" err="1" smtClean="0"/>
              <a:t>Parada</a:t>
            </a:r>
            <a:r>
              <a:rPr lang="en-US" dirty="0" smtClean="0"/>
              <a:t> Foundation. Its work focuses on the reintegration of children living in the street in Bucharest, Romania, especially by means of organizing a social circus. </a:t>
            </a:r>
            <a:endParaRPr lang="en-US" dirty="0"/>
          </a:p>
        </p:txBody>
      </p:sp>
      <p:sp>
        <p:nvSpPr>
          <p:cNvPr id="12" name="11 Dikdörtgen"/>
          <p:cNvSpPr/>
          <p:nvPr/>
        </p:nvSpPr>
        <p:spPr>
          <a:xfrm>
            <a:off x="467544" y="5373216"/>
            <a:ext cx="6912768" cy="1200329"/>
          </a:xfrm>
          <a:prstGeom prst="rect">
            <a:avLst/>
          </a:prstGeom>
        </p:spPr>
        <p:txBody>
          <a:bodyPr wrap="square">
            <a:spAutoFit/>
          </a:bodyPr>
          <a:lstStyle/>
          <a:p>
            <a:pPr>
              <a:buFont typeface="Wingdings" pitchFamily="2" charset="2"/>
              <a:buChar char="v"/>
            </a:pPr>
            <a:r>
              <a:rPr lang="tr-TR" dirty="0" smtClean="0"/>
              <a:t> </a:t>
            </a:r>
            <a:r>
              <a:rPr lang="en-US" dirty="0" smtClean="0"/>
              <a:t>Two </a:t>
            </a:r>
            <a:r>
              <a:rPr lang="en-US" dirty="0" smtClean="0"/>
              <a:t>splendid reports about the street children in Bucharest, about </a:t>
            </a:r>
            <a:r>
              <a:rPr lang="en-US" dirty="0" err="1" smtClean="0"/>
              <a:t>Miloud</a:t>
            </a:r>
            <a:r>
              <a:rPr lang="en-US" dirty="0" smtClean="0"/>
              <a:t> and the PARADA Foundation, about the magic of the social circle, the social street intervention, about the victims' children and </a:t>
            </a:r>
            <a:r>
              <a:rPr lang="en-US" dirty="0" smtClean="0"/>
              <a:t>responsibilities</a:t>
            </a:r>
            <a:r>
              <a:rPr lang="tr-TR" dirty="0" smtClean="0"/>
              <a:t>.</a:t>
            </a:r>
            <a:endParaRPr lang="tr-TR" dirty="0"/>
          </a:p>
        </p:txBody>
      </p:sp>
      <p:pic>
        <p:nvPicPr>
          <p:cNvPr id="13" name="12 Resim" descr="18620210_822143674612444_3415708050227509357_n.png"/>
          <p:cNvPicPr>
            <a:picLocks noChangeAspect="1"/>
          </p:cNvPicPr>
          <p:nvPr/>
        </p:nvPicPr>
        <p:blipFill>
          <a:blip r:embed="rId2" cstate="print"/>
          <a:stretch>
            <a:fillRect/>
          </a:stretch>
        </p:blipFill>
        <p:spPr>
          <a:xfrm>
            <a:off x="4979881" y="1484784"/>
            <a:ext cx="4164119" cy="1584176"/>
          </a:xfrm>
          <a:prstGeom prst="ellipse">
            <a:avLst/>
          </a:prstGeom>
          <a:ln>
            <a:noFill/>
          </a:ln>
          <a:effectLst>
            <a:softEdge rad="112500"/>
          </a:effectLst>
        </p:spPr>
      </p:pic>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0"/>
            <a:ext cx="8028384" cy="1069514"/>
          </a:xfrm>
        </p:spPr>
        <p:txBody>
          <a:bodyPr>
            <a:noAutofit/>
          </a:bodyPr>
          <a:lstStyle/>
          <a:p>
            <a:r>
              <a:rPr lang="en-US" altLang="ko-KR" sz="2800" dirty="0" smtClean="0">
                <a:latin typeface="Baskerville Old Face" pitchFamily="18" charset="0"/>
              </a:rPr>
              <a:t> </a:t>
            </a:r>
            <a:r>
              <a:rPr lang="es-ES" sz="2800" dirty="0" smtClean="0">
                <a:latin typeface="Baskerville Old Face" pitchFamily="18" charset="0"/>
              </a:rPr>
              <a:t>VIDEO FORUM WITH YOUTH EXCHANGE</a:t>
            </a:r>
            <a:endParaRPr lang="ko-KR" altLang="en-US" sz="2800" dirty="0">
              <a:latin typeface="Baskerville Old Face" pitchFamily="18" charset="0"/>
            </a:endParaRPr>
          </a:p>
        </p:txBody>
      </p:sp>
      <p:pic>
        <p:nvPicPr>
          <p:cNvPr id="7" name="6 Resim" descr="40978439_2098930147025584_4169883013523439616_n.jpg"/>
          <p:cNvPicPr>
            <a:picLocks noChangeAspect="1"/>
          </p:cNvPicPr>
          <p:nvPr/>
        </p:nvPicPr>
        <p:blipFill>
          <a:blip r:embed="rId2" cstate="print"/>
          <a:stretch>
            <a:fillRect/>
          </a:stretch>
        </p:blipFill>
        <p:spPr>
          <a:xfrm>
            <a:off x="4499992" y="908720"/>
            <a:ext cx="4644008" cy="34830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7 Resim" descr="IMG_0002.JPG"/>
          <p:cNvPicPr>
            <a:picLocks noChangeAspect="1"/>
          </p:cNvPicPr>
          <p:nvPr/>
        </p:nvPicPr>
        <p:blipFill>
          <a:blip r:embed="rId3" cstate="print"/>
          <a:stretch>
            <a:fillRect/>
          </a:stretch>
        </p:blipFill>
        <p:spPr>
          <a:xfrm>
            <a:off x="0" y="3579000"/>
            <a:ext cx="4372000" cy="3279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891763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349</Words>
  <Application>Microsoft Office PowerPoint</Application>
  <PresentationFormat>Ekran Gösterisi (4:3)</PresentationFormat>
  <Paragraphs>35</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Slayt 1</vt:lpstr>
      <vt:lpstr>Slayt 2</vt:lpstr>
      <vt:lpstr> +ERASMUS, EVS and  SHOE BOX PROJECTS PRESENTATIONS </vt:lpstr>
      <vt:lpstr> +ERASMUS, EVS and  SHOE BOX PROJECTS PRESENTATIONS </vt:lpstr>
      <vt:lpstr>Slayt 5</vt:lpstr>
      <vt:lpstr>Slayt 6</vt:lpstr>
      <vt:lpstr>Slayt 7</vt:lpstr>
      <vt:lpstr> PARADA-Forgotten Children of Bucharest </vt:lpstr>
      <vt:lpstr> VIDEO FORUM WITH YOUTH EXCHANGE</vt:lpstr>
      <vt:lpstr> DEBATE AFTER THE DOCUMENTARY</vt:lpstr>
      <vt:lpstr> DEBATE AFTER THE DOCUMENTARY</vt:lpstr>
      <vt:lpstr> DEBATE AFTER THE DOCUMENTARY</vt:lpstr>
      <vt:lpstr>Slayt 13</vt:lpstr>
    </vt:vector>
  </TitlesOfParts>
  <Company>by olmez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w7</dc:creator>
  <cp:lastModifiedBy>w7</cp:lastModifiedBy>
  <cp:revision>17</cp:revision>
  <dcterms:created xsi:type="dcterms:W3CDTF">2018-09-05T11:16:32Z</dcterms:created>
  <dcterms:modified xsi:type="dcterms:W3CDTF">2018-09-05T14:21:24Z</dcterms:modified>
</cp:coreProperties>
</file>